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0"/>
  </p:notesMasterIdLst>
  <p:handoutMasterIdLst>
    <p:handoutMasterId r:id="rId61"/>
  </p:handoutMasterIdLst>
  <p:sldIdLst>
    <p:sldId id="256" r:id="rId3"/>
    <p:sldId id="290" r:id="rId4"/>
    <p:sldId id="292" r:id="rId5"/>
    <p:sldId id="296" r:id="rId6"/>
    <p:sldId id="293" r:id="rId7"/>
    <p:sldId id="295" r:id="rId8"/>
    <p:sldId id="297" r:id="rId9"/>
    <p:sldId id="298" r:id="rId10"/>
    <p:sldId id="291" r:id="rId11"/>
    <p:sldId id="299" r:id="rId12"/>
    <p:sldId id="301" r:id="rId13"/>
    <p:sldId id="300" r:id="rId14"/>
    <p:sldId id="322" r:id="rId15"/>
    <p:sldId id="323" r:id="rId16"/>
    <p:sldId id="324" r:id="rId17"/>
    <p:sldId id="325" r:id="rId18"/>
    <p:sldId id="347" r:id="rId19"/>
    <p:sldId id="303" r:id="rId20"/>
    <p:sldId id="304" r:id="rId21"/>
    <p:sldId id="306" r:id="rId22"/>
    <p:sldId id="308" r:id="rId23"/>
    <p:sldId id="309" r:id="rId24"/>
    <p:sldId id="310" r:id="rId25"/>
    <p:sldId id="326" r:id="rId26"/>
    <p:sldId id="305" r:id="rId27"/>
    <p:sldId id="311" r:id="rId28"/>
    <p:sldId id="312" r:id="rId29"/>
    <p:sldId id="313" r:id="rId30"/>
    <p:sldId id="314" r:id="rId31"/>
    <p:sldId id="329" r:id="rId32"/>
    <p:sldId id="315" r:id="rId33"/>
    <p:sldId id="327" r:id="rId34"/>
    <p:sldId id="330" r:id="rId35"/>
    <p:sldId id="332" r:id="rId36"/>
    <p:sldId id="333" r:id="rId37"/>
    <p:sldId id="331" r:id="rId38"/>
    <p:sldId id="334" r:id="rId39"/>
    <p:sldId id="336" r:id="rId40"/>
    <p:sldId id="337" r:id="rId41"/>
    <p:sldId id="338" r:id="rId42"/>
    <p:sldId id="350" r:id="rId43"/>
    <p:sldId id="348" r:id="rId44"/>
    <p:sldId id="349" r:id="rId45"/>
    <p:sldId id="353" r:id="rId46"/>
    <p:sldId id="339" r:id="rId47"/>
    <p:sldId id="340" r:id="rId48"/>
    <p:sldId id="341" r:id="rId49"/>
    <p:sldId id="342" r:id="rId50"/>
    <p:sldId id="343" r:id="rId51"/>
    <p:sldId id="354" r:id="rId52"/>
    <p:sldId id="355" r:id="rId53"/>
    <p:sldId id="345" r:id="rId54"/>
    <p:sldId id="346" r:id="rId55"/>
    <p:sldId id="344" r:id="rId56"/>
    <p:sldId id="294" r:id="rId57"/>
    <p:sldId id="351" r:id="rId58"/>
    <p:sldId id="352" r:id="rId59"/>
  </p:sldIdLst>
  <p:sldSz cx="12192000" cy="6858000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96739" autoAdjust="0"/>
  </p:normalViewPr>
  <p:slideViewPr>
    <p:cSldViewPr>
      <p:cViewPr varScale="1">
        <p:scale>
          <a:sx n="67" d="100"/>
          <a:sy n="67" d="100"/>
        </p:scale>
        <p:origin x="78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84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90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36FEC-ADE4-4608-8A41-C606758E0304}" type="datetimeFigureOut">
              <a:rPr lang="en-US" smtClean="0"/>
              <a:pPr/>
              <a:t>12/2/2015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3F99D-8342-4D8B-89FB-69C8774A90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83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F97678DB-3F8D-4CD0-BA77-3656CB4B8304}" type="datetimeFigureOut">
              <a:rPr lang="en-US" smtClean="0"/>
              <a:pPr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55A5A28D-BDB6-46FF-A1EF-D3D59E3A7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06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6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7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8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7013"/>
            <a:ext cx="10972800" cy="992187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09723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505201"/>
            <a:ext cx="10363200" cy="1362075"/>
          </a:xfrm>
        </p:spPr>
        <p:txBody>
          <a:bodyPr anchor="b" anchorCtr="0"/>
          <a:lstStyle>
            <a:lvl1pPr algn="l">
              <a:defRPr sz="3600" b="0" cap="all" baseline="0">
                <a:effectLst>
                  <a:outerShdw blurRad="254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4876802"/>
            <a:ext cx="10363200" cy="1042987"/>
          </a:xfrm>
        </p:spPr>
        <p:txBody>
          <a:bodyPr anchor="t" anchorCtr="0"/>
          <a:lstStyle>
            <a:lvl1pPr marL="0" indent="0">
              <a:buNone/>
              <a:defRPr sz="1600">
                <a:solidFill>
                  <a:schemeClr val="accent6">
                    <a:shade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62D56ECA-4C16-4208-B374-27591EF545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62D56ECA-4C16-4208-B374-27591EF545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7013"/>
            <a:ext cx="10972800" cy="1143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rtlCol="0" anchor="b" anchorCtr="0">
            <a:normAutofit/>
            <a:scene3d>
              <a:camera prst="orthographicFront"/>
              <a:lightRig rig="threePt" dir="t"/>
            </a:scene3d>
            <a:sp3d extrusionH="57150">
              <a:extrusionClr>
                <a:schemeClr val="tx1"/>
              </a:extrusion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14476"/>
            <a:ext cx="10972800" cy="487816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92637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92637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92637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3600" kern="1200" cap="none" baseline="0">
          <a:solidFill>
            <a:schemeClr val="tx1"/>
          </a:solidFill>
          <a:effectLst>
            <a:outerShdw blurRad="254000" algn="tl" rotWithShape="0">
              <a:srgbClr val="000000">
                <a:alpha val="43137"/>
              </a:srgbClr>
            </a:outerShdw>
          </a:effectLst>
          <a:latin typeface="Myriad Pro" pitchFamily="34" charset="0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Font typeface="Arial"/>
        <a:buChar char="•"/>
        <a:defRPr sz="2800" kern="1200" baseline="0">
          <a:solidFill>
            <a:schemeClr val="accent6">
              <a:shade val="10000"/>
            </a:schemeClr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sz="2400" kern="1200" baseline="0">
          <a:solidFill>
            <a:schemeClr val="accent6">
              <a:shade val="10000"/>
            </a:schemeClr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6">
              <a:shade val="10000"/>
            </a:schemeClr>
          </a:solidFill>
          <a:latin typeface="+mj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accent6">
              <a:shade val="10000"/>
            </a:schemeClr>
          </a:solidFill>
          <a:latin typeface="+mj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accent6">
              <a:shade val="10000"/>
            </a:schemeClr>
          </a:solidFill>
          <a:latin typeface="+mj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artificial-intelligence-a-guide-to-intelligent-systems-2nd-edition.9780321204660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2" y="1295400"/>
            <a:ext cx="12192000" cy="17526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parajita" pitchFamily="34" charset="0"/>
                <a:cs typeface="Aparajita" pitchFamily="34" charset="0"/>
              </a:rPr>
              <a:t>Evolutionary computation</a:t>
            </a:r>
            <a:endParaRPr lang="fa-IR" sz="6000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parajita" pitchFamily="34" charset="0"/>
              <a:cs typeface="+mj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95600" y="4800600"/>
            <a:ext cx="5794612" cy="16002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arajita" pitchFamily="34" charset="0"/>
                <a:cs typeface="Aparajita" pitchFamily="34" charset="0"/>
              </a:rPr>
              <a:t>Department </a:t>
            </a:r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arajita" pitchFamily="34" charset="0"/>
                <a:cs typeface="Aparajita" pitchFamily="34" charset="0"/>
              </a:rPr>
              <a:t>of Computer Science</a:t>
            </a:r>
          </a:p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arajita" pitchFamily="34" charset="0"/>
                <a:cs typeface="Aparajita" pitchFamily="34" charset="0"/>
              </a:rPr>
              <a:t>University of Tabriz</a:t>
            </a:r>
          </a:p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arajita" pitchFamily="34" charset="0"/>
                <a:cs typeface="Aparajita" pitchFamily="34" charset="0"/>
              </a:rPr>
              <a:t>Fall 2015</a:t>
            </a:r>
            <a:endParaRPr lang="fa-IR" sz="32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arajita" pitchFamily="34" charset="0"/>
              <a:cs typeface="Aparajita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733800" y="3581400"/>
            <a:ext cx="3581400" cy="8382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arajita" pitchFamily="34" charset="0"/>
                <a:cs typeface="Aparajita" pitchFamily="34" charset="0"/>
              </a:rPr>
              <a:t>By: F. Karimi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arajita" pitchFamily="34" charset="0"/>
              <a:cs typeface="Aparajit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Phenotype vs. Genotype 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905000" y="2116818"/>
            <a:ext cx="8633203" cy="3709385"/>
            <a:chOff x="84" y="920"/>
            <a:chExt cx="5761" cy="2789"/>
          </a:xfrm>
        </p:grpSpPr>
        <p:sp>
          <p:nvSpPr>
            <p:cNvPr id="6" name="Line 2"/>
            <p:cNvSpPr>
              <a:spLocks noChangeShapeType="1"/>
            </p:cNvSpPr>
            <p:nvPr/>
          </p:nvSpPr>
          <p:spPr bwMode="auto">
            <a:xfrm rot="16200000">
              <a:off x="2876" y="932"/>
              <a:ext cx="8" cy="18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3417" y="927"/>
              <a:ext cx="2428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</a:rPr>
                <a:t>Genotype space = {0,1}</a:t>
              </a:r>
              <a:r>
                <a:rPr lang="en-US" sz="2000" baseline="30000" dirty="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3870" y="1421"/>
              <a:ext cx="1773" cy="1765"/>
            </a:xfrm>
            <a:prstGeom prst="cube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36" y="920"/>
              <a:ext cx="1445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</a:rPr>
                <a:t>Phenotype space</a:t>
              </a: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84" y="1480"/>
              <a:ext cx="2080" cy="1800"/>
            </a:xfrm>
            <a:custGeom>
              <a:avLst/>
              <a:gdLst>
                <a:gd name="T0" fmla="*/ 360 w 2080"/>
                <a:gd name="T1" fmla="*/ 696 h 1800"/>
                <a:gd name="T2" fmla="*/ 232 w 2080"/>
                <a:gd name="T3" fmla="*/ 424 h 1800"/>
                <a:gd name="T4" fmla="*/ 496 w 2080"/>
                <a:gd name="T5" fmla="*/ 96 h 1800"/>
                <a:gd name="T6" fmla="*/ 1040 w 2080"/>
                <a:gd name="T7" fmla="*/ 208 h 1800"/>
                <a:gd name="T8" fmla="*/ 1568 w 2080"/>
                <a:gd name="T9" fmla="*/ 0 h 1800"/>
                <a:gd name="T10" fmla="*/ 1808 w 2080"/>
                <a:gd name="T11" fmla="*/ 536 h 1800"/>
                <a:gd name="T12" fmla="*/ 1768 w 2080"/>
                <a:gd name="T13" fmla="*/ 960 h 1800"/>
                <a:gd name="T14" fmla="*/ 2048 w 2080"/>
                <a:gd name="T15" fmla="*/ 1176 h 1800"/>
                <a:gd name="T16" fmla="*/ 2080 w 2080"/>
                <a:gd name="T17" fmla="*/ 1688 h 1800"/>
                <a:gd name="T18" fmla="*/ 1528 w 2080"/>
                <a:gd name="T19" fmla="*/ 1752 h 1800"/>
                <a:gd name="T20" fmla="*/ 1176 w 2080"/>
                <a:gd name="T21" fmla="*/ 1440 h 1800"/>
                <a:gd name="T22" fmla="*/ 896 w 2080"/>
                <a:gd name="T23" fmla="*/ 1800 h 1800"/>
                <a:gd name="T24" fmla="*/ 320 w 2080"/>
                <a:gd name="T25" fmla="*/ 1520 h 1800"/>
                <a:gd name="T26" fmla="*/ 0 w 2080"/>
                <a:gd name="T27" fmla="*/ 1344 h 1800"/>
                <a:gd name="T28" fmla="*/ 312 w 2080"/>
                <a:gd name="T29" fmla="*/ 992 h 1800"/>
                <a:gd name="T30" fmla="*/ 208 w 2080"/>
                <a:gd name="T31" fmla="*/ 672 h 1800"/>
                <a:gd name="T32" fmla="*/ 360 w 2080"/>
                <a:gd name="T33" fmla="*/ 696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0" h="1800">
                  <a:moveTo>
                    <a:pt x="360" y="696"/>
                  </a:moveTo>
                  <a:lnTo>
                    <a:pt x="232" y="424"/>
                  </a:lnTo>
                  <a:lnTo>
                    <a:pt x="496" y="96"/>
                  </a:lnTo>
                  <a:lnTo>
                    <a:pt x="1040" y="208"/>
                  </a:lnTo>
                  <a:lnTo>
                    <a:pt x="1568" y="0"/>
                  </a:lnTo>
                  <a:lnTo>
                    <a:pt x="1808" y="536"/>
                  </a:lnTo>
                  <a:lnTo>
                    <a:pt x="1768" y="960"/>
                  </a:lnTo>
                  <a:lnTo>
                    <a:pt x="2048" y="1176"/>
                  </a:lnTo>
                  <a:lnTo>
                    <a:pt x="2080" y="1688"/>
                  </a:lnTo>
                  <a:lnTo>
                    <a:pt x="1528" y="1752"/>
                  </a:lnTo>
                  <a:lnTo>
                    <a:pt x="1176" y="1440"/>
                  </a:lnTo>
                  <a:lnTo>
                    <a:pt x="896" y="1800"/>
                  </a:lnTo>
                  <a:lnTo>
                    <a:pt x="320" y="1520"/>
                  </a:lnTo>
                  <a:lnTo>
                    <a:pt x="0" y="1344"/>
                  </a:lnTo>
                  <a:lnTo>
                    <a:pt x="312" y="992"/>
                  </a:lnTo>
                  <a:lnTo>
                    <a:pt x="208" y="672"/>
                  </a:lnTo>
                  <a:lnTo>
                    <a:pt x="360" y="696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2179" y="1198"/>
              <a:ext cx="1342" cy="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</a:rPr>
                <a:t>Encoding </a:t>
              </a:r>
            </a:p>
            <a:p>
              <a:r>
                <a:rPr lang="en-US" sz="2000" dirty="0">
                  <a:latin typeface="Arial" panose="020B0604020202020204" pitchFamily="34" charset="0"/>
                </a:rPr>
                <a:t>(representation</a:t>
              </a:r>
              <a:r>
                <a:rPr lang="en-US" sz="2400" dirty="0">
                  <a:latin typeface="Arial" panose="020B0604020202020204" pitchFamily="34" charset="0"/>
                </a:rPr>
                <a:t>)</a:t>
              </a: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rot="16200000">
              <a:off x="2968" y="2212"/>
              <a:ext cx="0" cy="1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2037" y="3177"/>
              <a:ext cx="1929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</a:rPr>
                <a:t>Decoding</a:t>
              </a:r>
            </a:p>
            <a:p>
              <a:r>
                <a:rPr lang="en-US" sz="2000" dirty="0">
                  <a:latin typeface="Arial" panose="020B0604020202020204" pitchFamily="34" charset="0"/>
                </a:rPr>
                <a:t>(inverse representation)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4022" y="2777"/>
              <a:ext cx="1219" cy="3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latin typeface="Arial" panose="020B0604020202020204" pitchFamily="34" charset="0"/>
                </a:rPr>
                <a:t>011101001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3950" y="2393"/>
              <a:ext cx="1219" cy="351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latin typeface="Arial" panose="020B0604020202020204" pitchFamily="34" charset="0"/>
                </a:rPr>
                <a:t>010001001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342" y="2013"/>
              <a:ext cx="1099" cy="351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>
                  <a:latin typeface="Arial" panose="020B0604020202020204" pitchFamily="34" charset="0"/>
                </a:rPr>
                <a:t>10010010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4254" y="1577"/>
              <a:ext cx="1099" cy="35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latin typeface="Arial" panose="020B0604020202020204" pitchFamily="34" charset="0"/>
                </a:rPr>
                <a:t>10010001</a:t>
              </a:r>
            </a:p>
          </p:txBody>
        </p:sp>
      </p:grpSp>
      <p:sp>
        <p:nvSpPr>
          <p:cNvPr id="18" name="Flowchart: Connector 17"/>
          <p:cNvSpPr/>
          <p:nvPr/>
        </p:nvSpPr>
        <p:spPr>
          <a:xfrm>
            <a:off x="2910149" y="4065242"/>
            <a:ext cx="259307" cy="259307"/>
          </a:xfrm>
          <a:prstGeom prst="flowChartConnector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Flowchart: Connector 19"/>
          <p:cNvSpPr/>
          <p:nvPr/>
        </p:nvSpPr>
        <p:spPr>
          <a:xfrm>
            <a:off x="3855493" y="3657602"/>
            <a:ext cx="259307" cy="259307"/>
          </a:xfrm>
          <a:prstGeom prst="flowChartConnector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Flowchart: Connector 20"/>
          <p:cNvSpPr/>
          <p:nvPr/>
        </p:nvSpPr>
        <p:spPr>
          <a:xfrm>
            <a:off x="4103333" y="4542748"/>
            <a:ext cx="259307" cy="259307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Flowchart: Connector 21"/>
          <p:cNvSpPr/>
          <p:nvPr/>
        </p:nvSpPr>
        <p:spPr>
          <a:xfrm>
            <a:off x="3039802" y="3340422"/>
            <a:ext cx="259307" cy="259307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Flowchart: Connector 22"/>
          <p:cNvSpPr/>
          <p:nvPr/>
        </p:nvSpPr>
        <p:spPr>
          <a:xfrm>
            <a:off x="1503074" y="3081115"/>
            <a:ext cx="259307" cy="259307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800911" y="3916909"/>
            <a:ext cx="839195" cy="11365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8991600" y="5265003"/>
            <a:ext cx="28510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</a:rPr>
              <a:t>Chromosome</a:t>
            </a:r>
            <a:r>
              <a:rPr lang="en-US" sz="2400" dirty="0" smtClean="0">
                <a:latin typeface="Arial" panose="020B0604020202020204" pitchFamily="34" charset="0"/>
              </a:rPr>
              <a:t> (</a:t>
            </a:r>
            <a:r>
              <a:rPr lang="en-US" sz="2000" dirty="0" smtClean="0">
                <a:latin typeface="Arial" panose="020B0604020202020204" pitchFamily="34" charset="0"/>
              </a:rPr>
              <a:t>individual</a:t>
            </a:r>
            <a:r>
              <a:rPr lang="en-US" sz="2400" dirty="0" smtClean="0">
                <a:latin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Objective function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Two mechanisms </a:t>
            </a:r>
            <a:r>
              <a:rPr lang="en-US" sz="2400" dirty="0">
                <a:solidFill>
                  <a:schemeClr val="tx1"/>
                </a:solidFill>
              </a:rPr>
              <a:t>link a GA to the problem it is solving: encoding and evaluation.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GAs </a:t>
            </a:r>
            <a:r>
              <a:rPr lang="en-US" sz="2400" dirty="0">
                <a:solidFill>
                  <a:schemeClr val="tx1"/>
                </a:solidFill>
              </a:rPr>
              <a:t>use an objective function to guide the search towards areas of optimal solution in the search landscape.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This function evaluates the fitness of each individual and is there to make sure that the fitter members of the population have a higher chance </a:t>
            </a:r>
            <a:r>
              <a:rPr lang="en-US" sz="2400" dirty="0" smtClean="0">
                <a:solidFill>
                  <a:schemeClr val="tx1"/>
                </a:solidFill>
              </a:rPr>
              <a:t>of being </a:t>
            </a:r>
            <a:r>
              <a:rPr lang="en-US" sz="2400" dirty="0">
                <a:solidFill>
                  <a:schemeClr val="tx1"/>
                </a:solidFill>
              </a:rPr>
              <a:t>selected for reproduction.</a:t>
            </a:r>
          </a:p>
          <a:p>
            <a:r>
              <a:rPr lang="en-US" sz="2400" dirty="0">
                <a:solidFill>
                  <a:schemeClr val="tx1"/>
                </a:solidFill>
              </a:rPr>
              <a:t>Fitness functions are specific to a search space.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81200" y="5344362"/>
            <a:ext cx="4298682" cy="65610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Max f(x)=x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     0&lt;x&lt;31</a:t>
            </a:r>
            <a:endParaRPr lang="fa-IR" sz="24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161128" y="4953000"/>
            <a:ext cx="1239672" cy="547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79882" y="4600488"/>
            <a:ext cx="120097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constraint</a:t>
            </a:r>
            <a:endParaRPr lang="fa-I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" b="43176"/>
          <a:stretch/>
        </p:blipFill>
        <p:spPr>
          <a:xfrm>
            <a:off x="7839583" y="4267200"/>
            <a:ext cx="374281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Encoding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Choosing </a:t>
            </a:r>
            <a:r>
              <a:rPr lang="en-US" sz="2400" dirty="0">
                <a:solidFill>
                  <a:schemeClr val="tx1"/>
                </a:solidFill>
              </a:rPr>
              <a:t>a good encoding is vital since the members of the population use an encoding to represent the solutions and they are directly affected by the search.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Coding, mapping from phenotypes to genotypes, is performed in a number of ways such as </a:t>
            </a:r>
            <a:r>
              <a:rPr lang="en-US" sz="2400" i="1" dirty="0">
                <a:solidFill>
                  <a:schemeClr val="tx1"/>
                </a:solidFill>
              </a:rPr>
              <a:t>Binary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i="1" dirty="0" smtClean="0">
                <a:solidFill>
                  <a:schemeClr val="tx1"/>
                </a:solidFill>
              </a:rPr>
              <a:t>Real-valued,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</a:rPr>
              <a:t>Adaptive and …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50459"/>
              </p:ext>
            </p:extLst>
          </p:nvPr>
        </p:nvGraphicFramePr>
        <p:xfrm>
          <a:off x="4766105" y="4876800"/>
          <a:ext cx="3971495" cy="4949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794299"/>
                <a:gridCol w="794299"/>
                <a:gridCol w="794299"/>
                <a:gridCol w="794299"/>
                <a:gridCol w="794299"/>
              </a:tblGrid>
              <a:tr h="494985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66703" marR="66703" marT="33352" marB="333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66703" marR="66703" marT="33352" marB="333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66703" marR="66703" marT="33352" marB="333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66703" marR="66703" marT="33352" marB="333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66703" marR="66703" marT="33352" marB="333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07510" y="4730339"/>
            <a:ext cx="156949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/>
              <a:t>x</a:t>
            </a:r>
            <a:r>
              <a:rPr lang="en-US" sz="2000" b="1" dirty="0" smtClean="0"/>
              <a:t>=13</a:t>
            </a:r>
          </a:p>
          <a:p>
            <a:pPr algn="l" rtl="0"/>
            <a:r>
              <a:rPr lang="en-US" sz="2000" b="1" dirty="0" smtClean="0"/>
              <a:t>f(x</a:t>
            </a:r>
            <a:r>
              <a:rPr lang="en-US" sz="2000" b="1" dirty="0"/>
              <a:t>)=169</a:t>
            </a:r>
            <a:endParaRPr lang="fa-IR" sz="2000" b="1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6595552" y="3572953"/>
            <a:ext cx="270895" cy="40131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TextBox 7"/>
          <p:cNvSpPr txBox="1"/>
          <p:nvPr/>
        </p:nvSpPr>
        <p:spPr>
          <a:xfrm>
            <a:off x="5765093" y="5733143"/>
            <a:ext cx="193181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 smtClean="0"/>
              <a:t>Chromosome </a:t>
            </a:r>
            <a:endParaRPr lang="fa-I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77200" y="4114800"/>
            <a:ext cx="91723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 smtClean="0"/>
              <a:t>Gene </a:t>
            </a:r>
            <a:endParaRPr lang="fa-IR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43800" y="4419600"/>
            <a:ext cx="533400" cy="34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1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Binary Encoding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E</a:t>
            </a:r>
            <a:r>
              <a:rPr lang="en-GB" sz="2400" dirty="0">
                <a:solidFill>
                  <a:schemeClr val="tx1"/>
                </a:solidFill>
              </a:rPr>
              <a:t>very chromosome is a string of bits, 0 or 1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endParaRPr lang="en-GB" sz="2400" i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endParaRPr lang="en-GB" sz="2400" i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endParaRPr lang="en-GB" sz="2400" i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GB" sz="2400" i="1" dirty="0">
                <a:solidFill>
                  <a:schemeClr val="tx1"/>
                </a:solidFill>
              </a:rPr>
              <a:t>	Ex: Knapsack Problem</a:t>
            </a:r>
            <a:r>
              <a:rPr lang="en-GB" sz="2400" dirty="0">
                <a:solidFill>
                  <a:schemeClr val="tx1"/>
                </a:solidFill>
              </a:rPr>
              <a:t/>
            </a: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i="1" dirty="0">
                <a:solidFill>
                  <a:schemeClr val="tx1"/>
                </a:solidFill>
              </a:rPr>
              <a:t>Encoding: </a:t>
            </a:r>
            <a:r>
              <a:rPr lang="en-GB" sz="2400" dirty="0">
                <a:solidFill>
                  <a:schemeClr val="tx1"/>
                </a:solidFill>
              </a:rPr>
              <a:t>Each bit specifies if the thing is in knapsack or not</a:t>
            </a:r>
          </a:p>
          <a:p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5" name="Group 139"/>
          <p:cNvGrpSpPr>
            <a:grpSpLocks/>
          </p:cNvGrpSpPr>
          <p:nvPr/>
        </p:nvGrpSpPr>
        <p:grpSpPr bwMode="auto">
          <a:xfrm>
            <a:off x="3048000" y="2590800"/>
            <a:ext cx="5029200" cy="795338"/>
            <a:chOff x="1344" y="987"/>
            <a:chExt cx="3216" cy="501"/>
          </a:xfrm>
        </p:grpSpPr>
        <p:sp>
          <p:nvSpPr>
            <p:cNvPr id="6" name="Rectangle 140"/>
            <p:cNvSpPr>
              <a:spLocks noChangeArrowheads="1"/>
            </p:cNvSpPr>
            <p:nvPr/>
          </p:nvSpPr>
          <p:spPr bwMode="auto">
            <a:xfrm>
              <a:off x="2806" y="1236"/>
              <a:ext cx="1754" cy="252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200" b="0" dirty="0">
                  <a:solidFill>
                    <a:sysClr val="windowText" lastClr="000000"/>
                  </a:solidFill>
                </a:rPr>
                <a:t>010011001100</a:t>
              </a:r>
              <a:endParaRPr lang="en-US" sz="16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141"/>
            <p:cNvSpPr>
              <a:spLocks noChangeArrowheads="1"/>
            </p:cNvSpPr>
            <p:nvPr/>
          </p:nvSpPr>
          <p:spPr bwMode="auto">
            <a:xfrm>
              <a:off x="1344" y="1236"/>
              <a:ext cx="1462" cy="252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200" b="0" dirty="0">
                  <a:solidFill>
                    <a:sysClr val="windowText" lastClr="000000"/>
                  </a:solidFill>
                </a:rPr>
                <a:t>Chromosome B</a:t>
              </a:r>
              <a:endParaRPr lang="en-US" sz="16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142"/>
            <p:cNvSpPr>
              <a:spLocks noChangeArrowheads="1"/>
            </p:cNvSpPr>
            <p:nvPr/>
          </p:nvSpPr>
          <p:spPr bwMode="auto">
            <a:xfrm>
              <a:off x="2806" y="987"/>
              <a:ext cx="1754" cy="249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200" b="0" dirty="0">
                  <a:solidFill>
                    <a:sysClr val="windowText" lastClr="000000"/>
                  </a:solidFill>
                </a:rPr>
                <a:t>101101100011</a:t>
              </a:r>
              <a:endParaRPr lang="en-US" sz="16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143"/>
            <p:cNvSpPr>
              <a:spLocks noChangeArrowheads="1"/>
            </p:cNvSpPr>
            <p:nvPr/>
          </p:nvSpPr>
          <p:spPr bwMode="auto">
            <a:xfrm>
              <a:off x="1344" y="987"/>
              <a:ext cx="1462" cy="249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200" b="0" dirty="0">
                  <a:solidFill>
                    <a:sysClr val="windowText" lastClr="000000"/>
                  </a:solidFill>
                </a:rPr>
                <a:t>Chromosome A</a:t>
              </a:r>
            </a:p>
          </p:txBody>
        </p:sp>
        <p:sp>
          <p:nvSpPr>
            <p:cNvPr id="10" name="Line 147"/>
            <p:cNvSpPr>
              <a:spLocks noChangeShapeType="1"/>
            </p:cNvSpPr>
            <p:nvPr/>
          </p:nvSpPr>
          <p:spPr bwMode="auto">
            <a:xfrm>
              <a:off x="1344" y="987"/>
              <a:ext cx="0" cy="501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fa-IR"/>
            </a:p>
          </p:txBody>
        </p:sp>
        <p:sp>
          <p:nvSpPr>
            <p:cNvPr id="11" name="Line 149"/>
            <p:cNvSpPr>
              <a:spLocks noChangeShapeType="1"/>
            </p:cNvSpPr>
            <p:nvPr/>
          </p:nvSpPr>
          <p:spPr bwMode="auto">
            <a:xfrm>
              <a:off x="4560" y="987"/>
              <a:ext cx="0" cy="501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fa-IR"/>
            </a:p>
          </p:txBody>
        </p:sp>
      </p:grpSp>
    </p:spTree>
    <p:extLst>
      <p:ext uri="{BB962C8B-B14F-4D97-AF65-F5344CB8AC3E}">
        <p14:creationId xmlns:p14="http://schemas.microsoft.com/office/powerpoint/2010/main" val="33509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Permutation Encoding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</a:rPr>
              <a:t>Every chromosome is a string of numbers, which represents the number in the sequence. Used in</a:t>
            </a:r>
            <a:r>
              <a:rPr lang="en-US" sz="2400" dirty="0">
                <a:solidFill>
                  <a:schemeClr val="tx1"/>
                </a:solidFill>
              </a:rPr>
              <a:t> ordering problems.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	Ex: Traveling Sales Person Problem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Encoding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GB" sz="2400" dirty="0">
                <a:solidFill>
                  <a:schemeClr val="tx1"/>
                </a:solidFill>
              </a:rPr>
              <a:t>Chromosome represents the order of cities, in which the salesman will visit them</a:t>
            </a:r>
            <a:endParaRPr lang="nl-NL" sz="2400" dirty="0">
              <a:solidFill>
                <a:schemeClr val="tx1"/>
              </a:solidFill>
            </a:endParaRPr>
          </a:p>
          <a:p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151"/>
          <p:cNvGrpSpPr>
            <a:grpSpLocks/>
          </p:cNvGrpSpPr>
          <p:nvPr/>
        </p:nvGrpSpPr>
        <p:grpSpPr bwMode="auto">
          <a:xfrm>
            <a:off x="3429000" y="4475403"/>
            <a:ext cx="5105400" cy="795338"/>
            <a:chOff x="1344" y="3213"/>
            <a:chExt cx="3216" cy="501"/>
          </a:xfrm>
        </p:grpSpPr>
        <p:sp>
          <p:nvSpPr>
            <p:cNvPr id="6" name="Rectangle 152"/>
            <p:cNvSpPr>
              <a:spLocks noChangeArrowheads="1"/>
            </p:cNvSpPr>
            <p:nvPr/>
          </p:nvSpPr>
          <p:spPr bwMode="auto">
            <a:xfrm>
              <a:off x="2640" y="3465"/>
              <a:ext cx="1920" cy="249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200" b="0" dirty="0"/>
                <a:t>8  5  6  7  2  3  1  4  9</a:t>
              </a:r>
            </a:p>
          </p:txBody>
        </p:sp>
        <p:sp>
          <p:nvSpPr>
            <p:cNvPr id="7" name="Rectangle 153"/>
            <p:cNvSpPr>
              <a:spLocks noChangeArrowheads="1"/>
            </p:cNvSpPr>
            <p:nvPr/>
          </p:nvSpPr>
          <p:spPr bwMode="auto">
            <a:xfrm>
              <a:off x="1344" y="3465"/>
              <a:ext cx="1296" cy="249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200" b="0" dirty="0">
                  <a:solidFill>
                    <a:sysClr val="windowText" lastClr="000000"/>
                  </a:solidFill>
                </a:rPr>
                <a:t>Chromosome B</a:t>
              </a:r>
              <a:endParaRPr lang="en-US" sz="16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2640" y="3216"/>
              <a:ext cx="1920" cy="249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200" b="0" dirty="0">
                  <a:solidFill>
                    <a:sysClr val="windowText" lastClr="000000"/>
                  </a:solidFill>
                </a:rPr>
                <a:t>1  5  3  2  6  4  7  9  8</a:t>
              </a:r>
            </a:p>
          </p:txBody>
        </p:sp>
        <p:sp>
          <p:nvSpPr>
            <p:cNvPr id="9" name="Rectangle 155"/>
            <p:cNvSpPr>
              <a:spLocks noChangeArrowheads="1"/>
            </p:cNvSpPr>
            <p:nvPr/>
          </p:nvSpPr>
          <p:spPr bwMode="auto">
            <a:xfrm>
              <a:off x="1344" y="3216"/>
              <a:ext cx="1296" cy="249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200" b="0" dirty="0">
                  <a:solidFill>
                    <a:sysClr val="windowText" lastClr="000000"/>
                  </a:solidFill>
                </a:rPr>
                <a:t>Chromosome A</a:t>
              </a:r>
            </a:p>
          </p:txBody>
        </p:sp>
        <p:sp>
          <p:nvSpPr>
            <p:cNvPr id="10" name="Line 156"/>
            <p:cNvSpPr>
              <a:spLocks noChangeShapeType="1"/>
            </p:cNvSpPr>
            <p:nvPr/>
          </p:nvSpPr>
          <p:spPr bwMode="auto">
            <a:xfrm>
              <a:off x="1344" y="3213"/>
              <a:ext cx="1296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fa-IR"/>
            </a:p>
          </p:txBody>
        </p:sp>
        <p:sp>
          <p:nvSpPr>
            <p:cNvPr id="11" name="Line 157"/>
            <p:cNvSpPr>
              <a:spLocks noChangeShapeType="1"/>
            </p:cNvSpPr>
            <p:nvPr/>
          </p:nvSpPr>
          <p:spPr bwMode="auto">
            <a:xfrm>
              <a:off x="1344" y="3465"/>
              <a:ext cx="3216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fa-IR"/>
            </a:p>
          </p:txBody>
        </p:sp>
        <p:sp>
          <p:nvSpPr>
            <p:cNvPr id="13" name="Line 159"/>
            <p:cNvSpPr>
              <a:spLocks noChangeShapeType="1"/>
            </p:cNvSpPr>
            <p:nvPr/>
          </p:nvSpPr>
          <p:spPr bwMode="auto">
            <a:xfrm>
              <a:off x="1344" y="3216"/>
              <a:ext cx="0" cy="498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fa-IR"/>
            </a:p>
          </p:txBody>
        </p:sp>
        <p:sp>
          <p:nvSpPr>
            <p:cNvPr id="14" name="Line 160"/>
            <p:cNvSpPr>
              <a:spLocks noChangeShapeType="1"/>
            </p:cNvSpPr>
            <p:nvPr/>
          </p:nvSpPr>
          <p:spPr bwMode="auto">
            <a:xfrm>
              <a:off x="2640" y="3216"/>
              <a:ext cx="0" cy="498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fa-IR"/>
            </a:p>
          </p:txBody>
        </p:sp>
        <p:sp>
          <p:nvSpPr>
            <p:cNvPr id="15" name="Line 161"/>
            <p:cNvSpPr>
              <a:spLocks noChangeShapeType="1"/>
            </p:cNvSpPr>
            <p:nvPr/>
          </p:nvSpPr>
          <p:spPr bwMode="auto">
            <a:xfrm>
              <a:off x="4560" y="3216"/>
              <a:ext cx="0" cy="498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fa-IR"/>
            </a:p>
          </p:txBody>
        </p:sp>
        <p:sp>
          <p:nvSpPr>
            <p:cNvPr id="16" name="Line 162"/>
            <p:cNvSpPr>
              <a:spLocks noChangeShapeType="1"/>
            </p:cNvSpPr>
            <p:nvPr/>
          </p:nvSpPr>
          <p:spPr bwMode="auto">
            <a:xfrm>
              <a:off x="2640" y="3216"/>
              <a:ext cx="1920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fa-IR"/>
            </a:p>
          </p:txBody>
        </p:sp>
      </p:grpSp>
    </p:spTree>
    <p:extLst>
      <p:ext uri="{BB962C8B-B14F-4D97-AF65-F5344CB8AC3E}">
        <p14:creationId xmlns:p14="http://schemas.microsoft.com/office/powerpoint/2010/main" val="239991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Real valued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Every chromosome is a string of some values. Values can be form numbers, real numbers or characters</a:t>
            </a:r>
            <a:r>
              <a:rPr lang="en-GB" dirty="0" smtClean="0">
                <a:solidFill>
                  <a:schemeClr val="tx1"/>
                </a:solidFill>
              </a:rPr>
              <a:t>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pPr marL="609600" indent="-609600" algn="just">
              <a:lnSpc>
                <a:spcPct val="250000"/>
              </a:lnSpc>
              <a:buNone/>
            </a:pPr>
            <a:r>
              <a:rPr lang="en-GB" i="1" dirty="0">
                <a:solidFill>
                  <a:schemeClr val="tx1"/>
                </a:solidFill>
              </a:rPr>
              <a:t>Ex: </a:t>
            </a:r>
            <a:r>
              <a:rPr lang="en-GB" dirty="0">
                <a:solidFill>
                  <a:schemeClr val="tx1"/>
                </a:solidFill>
              </a:rPr>
              <a:t>Finding weights for neural network</a:t>
            </a:r>
          </a:p>
          <a:p>
            <a:pPr marL="609600" indent="-609600" algn="just">
              <a:lnSpc>
                <a:spcPct val="150000"/>
              </a:lnSpc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   The </a:t>
            </a:r>
            <a:r>
              <a:rPr lang="en-GB" b="1" i="1" dirty="0">
                <a:solidFill>
                  <a:schemeClr val="tx1"/>
                </a:solidFill>
              </a:rPr>
              <a:t>problem</a:t>
            </a:r>
            <a:r>
              <a:rPr lang="en-GB" b="1" dirty="0">
                <a:solidFill>
                  <a:schemeClr val="tx1"/>
                </a:solidFill>
              </a:rPr>
              <a:t>:</a:t>
            </a:r>
            <a:r>
              <a:rPr lang="en-GB" dirty="0">
                <a:solidFill>
                  <a:schemeClr val="tx1"/>
                </a:solidFill>
              </a:rPr>
              <a:t> To find the weights of synapses connecting input to </a:t>
            </a:r>
            <a:r>
              <a:rPr lang="en-GB" dirty="0" smtClean="0">
                <a:solidFill>
                  <a:schemeClr val="tx1"/>
                </a:solidFill>
              </a:rPr>
              <a:t>hidden layer </a:t>
            </a:r>
            <a:r>
              <a:rPr lang="en-GB" dirty="0">
                <a:solidFill>
                  <a:schemeClr val="tx1"/>
                </a:solidFill>
              </a:rPr>
              <a:t>and hidden layer to output </a:t>
            </a:r>
            <a:r>
              <a:rPr lang="en-GB" dirty="0" smtClean="0">
                <a:solidFill>
                  <a:schemeClr val="tx1"/>
                </a:solidFill>
              </a:rPr>
              <a:t>layer</a:t>
            </a:r>
          </a:p>
          <a:p>
            <a:pPr marL="609600" indent="-609600" algn="just">
              <a:lnSpc>
                <a:spcPct val="150000"/>
              </a:lnSpc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  Encoding</a:t>
            </a:r>
            <a:r>
              <a:rPr lang="en-GB" b="1" i="1" dirty="0">
                <a:solidFill>
                  <a:schemeClr val="tx1"/>
                </a:solidFill>
              </a:rPr>
              <a:t>: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Each value chromosome represent the corresponding weights </a:t>
            </a:r>
          </a:p>
          <a:p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871204"/>
              </p:ext>
            </p:extLst>
          </p:nvPr>
        </p:nvGraphicFramePr>
        <p:xfrm>
          <a:off x="2895600" y="2286000"/>
          <a:ext cx="6019800" cy="1112838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752600"/>
                <a:gridCol w="4267200"/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cs typeface="+mj-cs"/>
                        </a:rPr>
                        <a:t>Chromosome A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cs typeface="+mj-cs"/>
                        </a:rPr>
                        <a:t>1.2324  5.3243  0.4556  2.3293  2.4545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19050" marR="19050" marT="19050" marB="19050" anchor="ctr" horzOverflow="overflow"/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cs typeface="+mj-cs"/>
                        </a:rPr>
                        <a:t>Chromosome B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cs typeface="+mj-cs"/>
                        </a:rPr>
                        <a:t>ABDJEIFJDHDIERJFDLDFLFEGT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19050" marR="19050" marT="19050" marB="19050" anchor="ctr" horzOverflow="overflow"/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u="none" strike="noStrike" cap="none" normalizeH="0" baseline="0" smtClean="0">
                          <a:ln>
                            <a:noFill/>
                          </a:ln>
                          <a:effectLst/>
                          <a:cs typeface="+mj-cs"/>
                        </a:rPr>
                        <a:t>Chromosome C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 smtClean="0">
                          <a:ln>
                            <a:noFill/>
                          </a:ln>
                          <a:effectLst/>
                          <a:cs typeface="+mj-cs"/>
                        </a:rPr>
                        <a:t>(back), (back), (right), (forward), (left)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19050" marR="19050" marT="19050" marB="1905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4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Tree Encoding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73050" indent="-273050" algn="just"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GB" sz="2400" dirty="0">
                <a:solidFill>
                  <a:schemeClr val="tx1"/>
                </a:solidFill>
              </a:rPr>
              <a:t>very chromosome is a tree of some objects, such as functions or commands in a programming language </a:t>
            </a:r>
          </a:p>
          <a:p>
            <a:pPr marL="273050" indent="-273050" algn="just"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</a:rPr>
              <a:t>Used</a:t>
            </a:r>
            <a:r>
              <a:rPr lang="en-GB" sz="2400" dirty="0">
                <a:solidFill>
                  <a:schemeClr val="tx1"/>
                </a:solidFill>
              </a:rPr>
              <a:t> for evolving programs or expressions in Programming </a:t>
            </a:r>
            <a:r>
              <a:rPr lang="en-GB" sz="2400" dirty="0" smtClean="0">
                <a:solidFill>
                  <a:schemeClr val="tx1"/>
                </a:solidFill>
              </a:rPr>
              <a:t>Languages</a:t>
            </a:r>
          </a:p>
          <a:p>
            <a:pPr marL="273050" indent="-273050" algn="just">
              <a:lnSpc>
                <a:spcPct val="120000"/>
              </a:lnSpc>
            </a:pPr>
            <a:endParaRPr lang="en-GB" sz="2400" dirty="0" smtClean="0">
              <a:solidFill>
                <a:schemeClr val="tx1"/>
              </a:solidFill>
            </a:endParaRPr>
          </a:p>
          <a:p>
            <a:pPr marL="273050" indent="-273050" algn="just">
              <a:lnSpc>
                <a:spcPct val="120000"/>
              </a:lnSpc>
            </a:pPr>
            <a:endParaRPr lang="en-GB" sz="2400" dirty="0">
              <a:solidFill>
                <a:schemeClr val="tx1"/>
              </a:solidFill>
            </a:endParaRPr>
          </a:p>
          <a:p>
            <a:pPr marL="273050" indent="-273050" algn="just">
              <a:lnSpc>
                <a:spcPct val="120000"/>
              </a:lnSpc>
            </a:pPr>
            <a:endParaRPr lang="en-GB" sz="2400" dirty="0" smtClean="0">
              <a:solidFill>
                <a:schemeClr val="tx1"/>
              </a:solidFill>
            </a:endParaRPr>
          </a:p>
          <a:p>
            <a:pPr marL="273050" indent="-273050" algn="just">
              <a:lnSpc>
                <a:spcPct val="120000"/>
              </a:lnSpc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    Ex</a:t>
            </a:r>
            <a:r>
              <a:rPr lang="en-GB" sz="2400" i="1" dirty="0">
                <a:solidFill>
                  <a:schemeClr val="tx1"/>
                </a:solidFill>
              </a:rPr>
              <a:t>:</a:t>
            </a:r>
            <a:r>
              <a:rPr lang="en-GB" sz="2400" dirty="0">
                <a:solidFill>
                  <a:schemeClr val="tx1"/>
                </a:solidFill>
              </a:rPr>
              <a:t> Finding a function from given </a:t>
            </a:r>
            <a:r>
              <a:rPr lang="en-GB" sz="2400" dirty="0" smtClean="0">
                <a:solidFill>
                  <a:schemeClr val="tx1"/>
                </a:solidFill>
              </a:rPr>
              <a:t>values </a:t>
            </a:r>
          </a:p>
          <a:p>
            <a:pPr marL="273050" indent="-273050" algn="just">
              <a:lnSpc>
                <a:spcPct val="120000"/>
              </a:lnSpc>
            </a:pPr>
            <a:r>
              <a:rPr lang="en-GB" sz="2400" b="1" i="1" dirty="0" smtClean="0">
                <a:solidFill>
                  <a:schemeClr val="tx1"/>
                </a:solidFill>
              </a:rPr>
              <a:t>The </a:t>
            </a:r>
            <a:r>
              <a:rPr lang="en-GB" sz="2400" b="1" i="1" dirty="0">
                <a:solidFill>
                  <a:schemeClr val="tx1"/>
                </a:solidFill>
              </a:rPr>
              <a:t>problem:</a:t>
            </a:r>
            <a:r>
              <a:rPr lang="en-GB" sz="2400" dirty="0">
                <a:solidFill>
                  <a:schemeClr val="tx1"/>
                </a:solidFill>
              </a:rPr>
              <a:t> Some input and output values are given. Task is to find a function, which will give the best output to all </a:t>
            </a:r>
            <a:r>
              <a:rPr lang="en-GB" sz="2400" dirty="0" smtClean="0">
                <a:solidFill>
                  <a:schemeClr val="tx1"/>
                </a:solidFill>
              </a:rPr>
              <a:t>inputs</a:t>
            </a:r>
          </a:p>
          <a:p>
            <a:pPr marL="273050" indent="-273050" algn="just">
              <a:lnSpc>
                <a:spcPct val="120000"/>
              </a:lnSpc>
            </a:pPr>
            <a:r>
              <a:rPr lang="en-GB" sz="2400" b="1" i="1" dirty="0" smtClean="0">
                <a:solidFill>
                  <a:schemeClr val="tx1"/>
                </a:solidFill>
              </a:rPr>
              <a:t>  Encoding</a:t>
            </a:r>
            <a:r>
              <a:rPr lang="en-GB" sz="2400" b="1" i="1" dirty="0">
                <a:solidFill>
                  <a:schemeClr val="tx1"/>
                </a:solidFill>
              </a:rPr>
              <a:t>:</a:t>
            </a:r>
            <a:r>
              <a:rPr lang="en-GB" sz="2400" i="1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Chromosome are functions represented in a tree</a:t>
            </a:r>
          </a:p>
          <a:p>
            <a:pPr marL="609600" indent="-6096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5" y="3217749"/>
            <a:ext cx="1895475" cy="109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872" y="2975314"/>
            <a:ext cx="1485900" cy="1495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6"/>
          <p:cNvSpPr>
            <a:spLocks noChangeArrowheads="1"/>
          </p:cNvSpPr>
          <p:nvPr/>
        </p:nvSpPr>
        <p:spPr bwMode="auto">
          <a:xfrm>
            <a:off x="1483577" y="3586843"/>
            <a:ext cx="180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( +  x  ( /  5  y ) )</a:t>
            </a:r>
          </a:p>
        </p:txBody>
      </p:sp>
      <p:sp>
        <p:nvSpPr>
          <p:cNvPr id="9" name="Rectangle 57"/>
          <p:cNvSpPr>
            <a:spLocks noChangeArrowheads="1"/>
          </p:cNvSpPr>
          <p:nvPr/>
        </p:nvSpPr>
        <p:spPr bwMode="auto">
          <a:xfrm>
            <a:off x="8759371" y="3539669"/>
            <a:ext cx="234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800" b="0" dirty="0" err="1">
                <a:latin typeface="Arial" panose="020B0604020202020204" pitchFamily="34" charset="0"/>
                <a:cs typeface="Arial" panose="020B0604020202020204" pitchFamily="34" charset="0"/>
              </a:rPr>
              <a:t>do_until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 step  wall )</a:t>
            </a:r>
          </a:p>
        </p:txBody>
      </p:sp>
    </p:spTree>
    <p:extLst>
      <p:ext uri="{BB962C8B-B14F-4D97-AF65-F5344CB8AC3E}">
        <p14:creationId xmlns:p14="http://schemas.microsoft.com/office/powerpoint/2010/main" val="18139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Hybrid encoding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4" t="42348" r="35920" b="26448"/>
          <a:stretch/>
        </p:blipFill>
        <p:spPr bwMode="auto">
          <a:xfrm>
            <a:off x="3657600" y="1924415"/>
            <a:ext cx="4802684" cy="325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01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Initial </a:t>
            </a:r>
            <a:r>
              <a:rPr lang="en-US" dirty="0"/>
              <a:t>population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47650"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</a:rPr>
              <a:t>Genetic algorithm has a main generational process cycle. </a:t>
            </a:r>
            <a:endParaRPr lang="en-US" sz="2400" dirty="0" smtClean="0">
              <a:solidFill>
                <a:schemeClr val="tx1"/>
              </a:solidFill>
            </a:endParaRPr>
          </a:p>
          <a:p>
            <a:pPr indent="-247650"/>
            <a:r>
              <a:rPr lang="en-US" sz="2400" dirty="0" smtClean="0">
                <a:solidFill>
                  <a:schemeClr val="tx1"/>
                </a:solidFill>
              </a:rPr>
              <a:t>This </a:t>
            </a:r>
            <a:r>
              <a:rPr lang="en-US" sz="2400" dirty="0">
                <a:solidFill>
                  <a:schemeClr val="tx1"/>
                </a:solidFill>
              </a:rPr>
              <a:t>cycle is </a:t>
            </a:r>
            <a:r>
              <a:rPr lang="en-US" sz="2400" dirty="0" smtClean="0">
                <a:solidFill>
                  <a:schemeClr val="tx1"/>
                </a:solidFill>
              </a:rPr>
              <a:t>driven mainly </a:t>
            </a:r>
            <a:r>
              <a:rPr lang="en-US" sz="2400" dirty="0">
                <a:solidFill>
                  <a:schemeClr val="tx1"/>
                </a:solidFill>
              </a:rPr>
              <a:t>by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generation number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indent="-247650"/>
            <a:r>
              <a:rPr lang="en-US" sz="2400" dirty="0">
                <a:solidFill>
                  <a:schemeClr val="tx1"/>
                </a:solidFill>
              </a:rPr>
              <a:t> Within this cycle, an initial population is created; each individual is coded so as to be represented </a:t>
            </a:r>
            <a:r>
              <a:rPr lang="en-US" sz="2400" dirty="0" smtClean="0">
                <a:solidFill>
                  <a:schemeClr val="tx1"/>
                </a:solidFill>
              </a:rPr>
              <a:t>numerically.</a:t>
            </a:r>
          </a:p>
          <a:p>
            <a:pPr indent="-247650" algn="just"/>
            <a:r>
              <a:rPr lang="en-US" sz="2400" dirty="0">
                <a:solidFill>
                  <a:schemeClr val="tx1"/>
                </a:solidFill>
              </a:rPr>
              <a:t>T</a:t>
            </a:r>
            <a:r>
              <a:rPr lang="en-US" sz="2400" dirty="0" smtClean="0">
                <a:solidFill>
                  <a:schemeClr val="tx1"/>
                </a:solidFill>
              </a:rPr>
              <a:t>hen </a:t>
            </a:r>
            <a:r>
              <a:rPr lang="en-US" sz="2400" dirty="0">
                <a:solidFill>
                  <a:schemeClr val="tx1"/>
                </a:solidFill>
              </a:rPr>
              <a:t>each individual of population is assigned a fitness value which is a parameter with respect to which </a:t>
            </a:r>
            <a:r>
              <a:rPr lang="en-US" sz="2400" dirty="0" smtClean="0">
                <a:solidFill>
                  <a:schemeClr val="tx1"/>
                </a:solidFill>
              </a:rPr>
              <a:t>each individual </a:t>
            </a:r>
            <a:r>
              <a:rPr lang="en-US" sz="2400" dirty="0">
                <a:solidFill>
                  <a:schemeClr val="tx1"/>
                </a:solidFill>
              </a:rPr>
              <a:t>is evaluated whether or not to live in subsequent </a:t>
            </a:r>
            <a:r>
              <a:rPr lang="en-US" sz="2400" dirty="0" smtClean="0">
                <a:solidFill>
                  <a:schemeClr val="tx1"/>
                </a:solidFill>
              </a:rPr>
              <a:t>generations.</a:t>
            </a:r>
          </a:p>
          <a:p>
            <a:pPr marL="0" indent="0" algn="just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</a:t>
            </a:r>
            <a:r>
              <a:rPr lang="en-US" dirty="0" smtClean="0"/>
              <a:t>nitial </a:t>
            </a:r>
            <a:r>
              <a:rPr lang="en-US" dirty="0"/>
              <a:t>population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462" t="32789" r="33707" b="44263"/>
          <a:stretch/>
        </p:blipFill>
        <p:spPr>
          <a:xfrm>
            <a:off x="3438155" y="2642627"/>
            <a:ext cx="5553445" cy="2182345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3169048" y="3733800"/>
            <a:ext cx="107552" cy="99292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TextBox 6"/>
          <p:cNvSpPr txBox="1"/>
          <p:nvPr/>
        </p:nvSpPr>
        <p:spPr>
          <a:xfrm>
            <a:off x="1954007" y="4045595"/>
            <a:ext cx="124053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Pop size=4</a:t>
            </a:r>
            <a:endParaRPr lang="fa-IR" b="1" dirty="0"/>
          </a:p>
        </p:txBody>
      </p:sp>
      <p:sp>
        <p:nvSpPr>
          <p:cNvPr id="8" name="Rounded Rectangle 7"/>
          <p:cNvSpPr/>
          <p:nvPr/>
        </p:nvSpPr>
        <p:spPr>
          <a:xfrm>
            <a:off x="4888173" y="5406007"/>
            <a:ext cx="2415653" cy="5638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Max f(x)=x</a:t>
            </a:r>
            <a:r>
              <a:rPr lang="en-US" baseline="30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     0&lt;x&lt;31</a:t>
            </a:r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9" name="Slide Number Placeholder 1"/>
          <p:cNvSpPr txBox="1">
            <a:spLocks/>
          </p:cNvSpPr>
          <p:nvPr/>
        </p:nvSpPr>
        <p:spPr>
          <a:xfrm>
            <a:off x="10951856" y="5867131"/>
            <a:ext cx="551167" cy="365125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r" rtl="0" latinLnBrk="0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B9AC92-2234-4671-A6FE-C7680E786ABE}" type="slidenum">
              <a:rPr lang="fa-IR" smtClean="0"/>
              <a:pPr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3852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Introduction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cs typeface="+mj-cs"/>
              </a:rPr>
              <a:t>Intelligence can be defined as the capability of a system to adapt its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behavior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to an ever-changing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environment.</a:t>
            </a:r>
            <a:endParaRPr lang="en-US" sz="2400" dirty="0">
              <a:solidFill>
                <a:schemeClr val="tx1"/>
              </a:solidFill>
              <a:cs typeface="+mj-cs"/>
            </a:endParaRPr>
          </a:p>
          <a:p>
            <a:r>
              <a:rPr lang="en-US" sz="2400" dirty="0" smtClean="0">
                <a:solidFill>
                  <a:schemeClr val="tx1"/>
                </a:solidFill>
                <a:cs typeface="+mj-cs"/>
              </a:rPr>
              <a:t>We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are products of evolution, and thus by modelling the process of evolution, we might expect to create intelligent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behavior.</a:t>
            </a:r>
            <a:endParaRPr lang="en-US" sz="2400" dirty="0">
              <a:solidFill>
                <a:schemeClr val="tx1"/>
              </a:solidFill>
              <a:cs typeface="+mj-cs"/>
            </a:endParaRPr>
          </a:p>
          <a:p>
            <a:r>
              <a:rPr lang="en-US" sz="2400" dirty="0">
                <a:solidFill>
                  <a:schemeClr val="tx1"/>
                </a:solidFill>
                <a:cs typeface="+mj-cs"/>
              </a:rPr>
              <a:t>Evolutionary computation simulates evolution on a computer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. </a:t>
            </a:r>
          </a:p>
          <a:p>
            <a:r>
              <a:rPr lang="en-US" sz="2400" dirty="0" smtClean="0">
                <a:solidFill>
                  <a:schemeClr val="tx1"/>
                </a:solidFill>
                <a:cs typeface="+mj-cs"/>
              </a:rPr>
              <a:t>The result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of such a simulation is a series of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optimization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algorithms, usually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based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on a simple set of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rules.</a:t>
            </a:r>
          </a:p>
          <a:p>
            <a:r>
              <a:rPr lang="en-US" sz="2400" dirty="0" smtClean="0">
                <a:solidFill>
                  <a:schemeClr val="tx1"/>
                </a:solidFill>
                <a:cs typeface="+mj-cs"/>
              </a:rPr>
              <a:t>Optimization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iteratively improves the quality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of solutions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until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an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cs typeface="+mj-cs"/>
              </a:rPr>
              <a:t>    optimal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, or at least feasible, solution is found.</a:t>
            </a:r>
            <a:endParaRPr lang="fa-IR" sz="24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Content Placeholder 6" descr="103101842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4038600"/>
            <a:ext cx="1571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Selection strategy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>
                <a:solidFill>
                  <a:schemeClr val="tx1"/>
                </a:solidFill>
              </a:rPr>
              <a:t>Chromosomes are selected from the population to be parents to crossover and produce </a:t>
            </a:r>
            <a:r>
              <a:rPr lang="nl-NL" sz="2400" dirty="0" smtClean="0">
                <a:solidFill>
                  <a:schemeClr val="tx1"/>
                </a:solidFill>
              </a:rPr>
              <a:t>offspring.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This </a:t>
            </a:r>
            <a:r>
              <a:rPr lang="en-US" sz="2400" dirty="0">
                <a:solidFill>
                  <a:schemeClr val="tx1"/>
                </a:solidFill>
              </a:rPr>
              <a:t>process involves randomly picking members of the population that are used for crossover and mutation and creation of the next population.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Main</a:t>
            </a:r>
            <a:r>
              <a:rPr lang="en-GB" sz="2400" dirty="0">
                <a:solidFill>
                  <a:schemeClr val="tx1"/>
                </a:solidFill>
              </a:rPr>
              <a:t> idea: </a:t>
            </a:r>
            <a:r>
              <a:rPr lang="en-US" sz="2400" dirty="0">
                <a:solidFill>
                  <a:schemeClr val="tx1"/>
                </a:solidFill>
              </a:rPr>
              <a:t>better individuals get higher chance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9400" y="4295956"/>
            <a:ext cx="2438400" cy="6858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Roulette wheel </a:t>
            </a:r>
            <a:endParaRPr lang="fa-IR" dirty="0"/>
          </a:p>
        </p:txBody>
      </p:sp>
      <p:sp>
        <p:nvSpPr>
          <p:cNvPr id="6" name="Rectangle 5"/>
          <p:cNvSpPr/>
          <p:nvPr/>
        </p:nvSpPr>
        <p:spPr>
          <a:xfrm>
            <a:off x="5943600" y="4114800"/>
            <a:ext cx="2355850" cy="685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Tournament </a:t>
            </a:r>
            <a:endParaRPr lang="fa-IR" dirty="0"/>
          </a:p>
        </p:txBody>
      </p:sp>
      <p:sp>
        <p:nvSpPr>
          <p:cNvPr id="7" name="Rectangle 6"/>
          <p:cNvSpPr/>
          <p:nvPr/>
        </p:nvSpPr>
        <p:spPr>
          <a:xfrm>
            <a:off x="7559391" y="4981756"/>
            <a:ext cx="2209800" cy="6858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SUS</a:t>
            </a:r>
            <a:endParaRPr lang="fa-IR" dirty="0"/>
          </a:p>
        </p:txBody>
      </p:sp>
      <p:sp>
        <p:nvSpPr>
          <p:cNvPr id="8" name="Rectangle 7"/>
          <p:cNvSpPr/>
          <p:nvPr/>
        </p:nvSpPr>
        <p:spPr>
          <a:xfrm>
            <a:off x="4572000" y="5359756"/>
            <a:ext cx="2378528" cy="6858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Rank based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5173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7013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Selection </a:t>
            </a:r>
            <a:r>
              <a:rPr lang="en-US" dirty="0" smtClean="0"/>
              <a:t>strategy- roulette wheel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2640"/>
            <a:ext cx="10972800" cy="4878160"/>
          </a:xfrm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en-GB" dirty="0" smtClean="0">
                <a:solidFill>
                  <a:schemeClr val="tx1"/>
                </a:solidFill>
              </a:rPr>
              <a:t>Implementation</a:t>
            </a:r>
            <a:r>
              <a:rPr lang="en-GB" dirty="0">
                <a:solidFill>
                  <a:schemeClr val="tx1"/>
                </a:solidFill>
              </a:rPr>
              <a:t>: roulette wheel technique</a:t>
            </a:r>
          </a:p>
          <a:p>
            <a:pPr lvl="4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Assign to each individual a part of the roulette wheel</a:t>
            </a:r>
          </a:p>
          <a:p>
            <a:pPr lvl="4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 Spin the wheel n times to select n individuals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92637"/>
            <a:ext cx="2844800" cy="365125"/>
          </a:xfrm>
        </p:spPr>
        <p:txBody>
          <a:bodyPr/>
          <a:lstStyle/>
          <a:p>
            <a:fld id="{62D56ECA-4C16-4208-B374-27591EF545A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6757533" y="3932197"/>
            <a:ext cx="2001838" cy="1492250"/>
            <a:chOff x="3883" y="2736"/>
            <a:chExt cx="1261" cy="940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3888" y="2736"/>
              <a:ext cx="1250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</a:rPr>
                <a:t>fitness(A) = 3</a:t>
              </a:r>
              <a:endParaRPr lang="en-US" sz="2400" dirty="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888" y="3063"/>
              <a:ext cx="1250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2400">
                  <a:latin typeface="Arial" panose="020B0604020202020204" pitchFamily="34" charset="0"/>
                </a:rPr>
                <a:t>fitness(B) = 1</a:t>
              </a:r>
              <a:endParaRPr lang="en-US" sz="24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883" y="3390"/>
              <a:ext cx="1261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</a:rPr>
                <a:t>fitness(C) = 2</a:t>
              </a:r>
              <a:endParaRPr lang="en-US" sz="2400" dirty="0"/>
            </a:p>
          </p:txBody>
        </p:sp>
      </p:grpSp>
      <p:sp>
        <p:nvSpPr>
          <p:cNvPr id="10" name="Line 8"/>
          <p:cNvSpPr>
            <a:spLocks noChangeShapeType="1"/>
          </p:cNvSpPr>
          <p:nvPr/>
        </p:nvSpPr>
        <p:spPr bwMode="auto">
          <a:xfrm rot="10785853">
            <a:off x="5243819" y="4772095"/>
            <a:ext cx="771525" cy="1588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a-IR"/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647748" y="3552785"/>
            <a:ext cx="2919413" cy="2705100"/>
            <a:chOff x="3104" y="2152"/>
            <a:chExt cx="1983" cy="1896"/>
          </a:xfrm>
        </p:grpSpPr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104" y="2152"/>
              <a:ext cx="1983" cy="1869"/>
            </a:xfrm>
            <a:prstGeom prst="ellips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en-GB" sz="32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464" y="2738"/>
              <a:ext cx="330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36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4494" y="2782"/>
              <a:ext cx="347" cy="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014" y="2322"/>
              <a:ext cx="826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1800" dirty="0">
                  <a:latin typeface="Arial" panose="020B0604020202020204" pitchFamily="34" charset="0"/>
                </a:rPr>
                <a:t>1/6 = 17%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164" y="3215"/>
              <a:ext cx="82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</a:rPr>
                <a:t>3/6 = 50%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040" y="2594"/>
              <a:ext cx="330" cy="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141" y="3211"/>
              <a:ext cx="826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</a:rPr>
                <a:t>2/6 = 33%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4068" y="2427"/>
              <a:ext cx="718" cy="7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072" y="2152"/>
              <a:ext cx="0" cy="18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</p:grpSp>
      <p:pic>
        <p:nvPicPr>
          <p:cNvPr id="21" name="Picture 336" descr="p_i = \frac{f_i}{\Sigma_{j=1}^{N} f_j}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4298973"/>
            <a:ext cx="1565048" cy="75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5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Selection </a:t>
            </a:r>
            <a:r>
              <a:rPr lang="en-US" dirty="0" smtClean="0"/>
              <a:t>strategy-Tournament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tournament selection strategy provides selective pressure by holding a tournament competition among N individuals.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best individual from the tournament is the one with the highest fitness, which is the winner of tournament.</a:t>
            </a:r>
          </a:p>
          <a:p>
            <a:r>
              <a:rPr lang="en-US" sz="2400" dirty="0">
                <a:solidFill>
                  <a:schemeClr val="tx1"/>
                </a:solidFill>
              </a:rPr>
              <a:t>Tournament competitions and the winner are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then come back to the population.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2" descr="http://www.stumptown.com/diss/tournament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84956"/>
            <a:ext cx="4163588" cy="315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2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Selection- the result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826" t="15439" r="38846" b="24487"/>
          <a:stretch/>
        </p:blipFill>
        <p:spPr>
          <a:xfrm>
            <a:off x="3407391" y="1756266"/>
            <a:ext cx="5377218" cy="439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Elitism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434975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Main idea:  copy the best chromosomes (solutions)  to new population before applying crossover and mutation</a:t>
            </a:r>
          </a:p>
          <a:p>
            <a:pPr marL="609600" indent="-434975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When creating a new population by crossover or mutation the best chromosome might be </a:t>
            </a:r>
            <a:r>
              <a:rPr lang="en-US" sz="2400" dirty="0" smtClean="0">
                <a:solidFill>
                  <a:schemeClr val="tx1"/>
                </a:solidFill>
              </a:rPr>
              <a:t>lost</a:t>
            </a:r>
          </a:p>
          <a:p>
            <a:pPr marL="609600" indent="-434975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Elitism </a:t>
            </a:r>
            <a:r>
              <a:rPr lang="en-US" sz="2400" dirty="0">
                <a:solidFill>
                  <a:schemeClr val="tx1"/>
                </a:solidFill>
              </a:rPr>
              <a:t>can very rapidly increase performance of GA, because it prevents losing the best found solution</a:t>
            </a:r>
          </a:p>
          <a:p>
            <a:pPr marL="609600" indent="-434975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" b="7264"/>
          <a:stretch/>
        </p:blipFill>
        <p:spPr>
          <a:xfrm>
            <a:off x="7543800" y="3429000"/>
            <a:ext cx="4038600" cy="29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Crossover operator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6934200" cy="509723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Crossover operator is a method for sharing information between chromosomes.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Selected parents reproduce the offspring </a:t>
            </a:r>
            <a:r>
              <a:rPr lang="en-US" sz="2400" dirty="0" smtClean="0">
                <a:solidFill>
                  <a:schemeClr val="tx1"/>
                </a:solidFill>
              </a:rPr>
              <a:t>by performing </a:t>
            </a:r>
            <a:r>
              <a:rPr lang="en-US" sz="2400" dirty="0">
                <a:solidFill>
                  <a:schemeClr val="tx1"/>
                </a:solidFill>
              </a:rPr>
              <a:t>a crossover operation on the chromosomes.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If a pair of chromosomes does not cross over, then chromosome </a:t>
            </a:r>
            <a:r>
              <a:rPr lang="en-US" sz="2400" i="1" dirty="0">
                <a:solidFill>
                  <a:schemeClr val="tx1"/>
                </a:solidFill>
              </a:rPr>
              <a:t>cloning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takes place</a:t>
            </a:r>
            <a:r>
              <a:rPr lang="en-US" sz="2400" dirty="0">
                <a:solidFill>
                  <a:schemeClr val="tx1"/>
                </a:solidFill>
              </a:rPr>
              <a:t>, and the offspring are created as exact copies of each </a:t>
            </a:r>
            <a:r>
              <a:rPr lang="en-US" sz="2400" dirty="0" smtClean="0">
                <a:solidFill>
                  <a:schemeClr val="tx1"/>
                </a:solidFill>
              </a:rPr>
              <a:t>parent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r>
              <a:rPr lang="en-US" dirty="0"/>
              <a:t/>
            </a:r>
            <a:br>
              <a:rPr lang="en-US" dirty="0"/>
            </a:b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C:\WINDOWS\Desktop\533\meiosis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4686" y="1295400"/>
            <a:ext cx="4271110" cy="50292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8507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Crossover operator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532" y="1370168"/>
            <a:ext cx="10972800" cy="5097236"/>
          </a:xfrm>
        </p:spPr>
        <p:txBody>
          <a:bodyPr/>
          <a:lstStyle/>
          <a:p>
            <a:r>
              <a:rPr lang="en-US" dirty="0" smtClean="0"/>
              <a:t>Two point crossover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Uniform crossover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560" t="40625" r="23704" b="40904"/>
          <a:stretch/>
        </p:blipFill>
        <p:spPr>
          <a:xfrm>
            <a:off x="2554556" y="1981200"/>
            <a:ext cx="7251959" cy="1351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0215" y="2286712"/>
            <a:ext cx="10182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Parent 1</a:t>
            </a:r>
            <a:endParaRPr lang="fa-I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90215" y="2731532"/>
            <a:ext cx="10182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Parent 2</a:t>
            </a:r>
            <a:endParaRPr lang="fa-I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763447" y="2362200"/>
            <a:ext cx="124264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offspring 1</a:t>
            </a:r>
            <a:endParaRPr lang="fa-IR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806515" y="2828123"/>
            <a:ext cx="124264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offspring 2</a:t>
            </a:r>
            <a:endParaRPr lang="fa-IR" b="1" dirty="0"/>
          </a:p>
        </p:txBody>
      </p:sp>
      <p:sp>
        <p:nvSpPr>
          <p:cNvPr id="10" name="Rectangle 9"/>
          <p:cNvSpPr/>
          <p:nvPr/>
        </p:nvSpPr>
        <p:spPr>
          <a:xfrm>
            <a:off x="3886200" y="5562600"/>
            <a:ext cx="4176215" cy="6608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 rtl="0"/>
            <a:r>
              <a:rPr lang="en-US" b="1" dirty="0" smtClean="0">
                <a:solidFill>
                  <a:schemeClr val="tx1"/>
                </a:solidFill>
              </a:rPr>
              <a:t>0.6&lt; Probability of crossover (Pc) &lt;0.9</a:t>
            </a:r>
            <a:endParaRPr lang="fa-IR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7" t="46806" r="23084" b="36637"/>
          <a:stretch/>
        </p:blipFill>
        <p:spPr bwMode="auto">
          <a:xfrm>
            <a:off x="2287970" y="4012442"/>
            <a:ext cx="7724632" cy="141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03475" y="4173258"/>
            <a:ext cx="10182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Parent 1</a:t>
            </a:r>
            <a:endParaRPr lang="fa-I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78454" y="4985266"/>
            <a:ext cx="10182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Parent 2</a:t>
            </a:r>
            <a:endParaRPr lang="fa-IR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07365" y="4622042"/>
            <a:ext cx="70243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Mask</a:t>
            </a:r>
            <a:endParaRPr lang="fa-IR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005859" y="4152525"/>
            <a:ext cx="124264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offspring 1</a:t>
            </a:r>
            <a:endParaRPr lang="fa-IR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080098" y="4985266"/>
            <a:ext cx="124264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offspring 2</a:t>
            </a:r>
            <a:endParaRPr lang="fa-IR" b="1" dirty="0"/>
          </a:p>
        </p:txBody>
      </p:sp>
    </p:spTree>
    <p:extLst>
      <p:ext uri="{BB962C8B-B14F-4D97-AF65-F5344CB8AC3E}">
        <p14:creationId xmlns:p14="http://schemas.microsoft.com/office/powerpoint/2010/main" val="141657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Crossover </a:t>
            </a:r>
            <a:r>
              <a:rPr lang="en-US" dirty="0" smtClean="0"/>
              <a:t>effects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881" t="34842" r="17239" b="34188"/>
          <a:stretch/>
        </p:blipFill>
        <p:spPr>
          <a:xfrm>
            <a:off x="1295397" y="1719082"/>
            <a:ext cx="7192370" cy="25620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67332" y="5308979"/>
            <a:ext cx="2279176" cy="723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Invalid offspring!!!</a:t>
            </a:r>
            <a:endParaRPr lang="fa-IR" sz="2000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482985" y="4858603"/>
            <a:ext cx="1132764" cy="450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81630" y="4496938"/>
            <a:ext cx="2026693" cy="5936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Remove</a:t>
            </a:r>
            <a:endParaRPr lang="fa-IR" sz="20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82985" y="5641076"/>
            <a:ext cx="1148684" cy="29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597550" y="5236190"/>
            <a:ext cx="2026693" cy="5936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Repair </a:t>
            </a:r>
            <a:endParaRPr lang="fa-IR" sz="2000" b="1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62513" y="5929952"/>
            <a:ext cx="1189628" cy="3571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638494" y="6027764"/>
            <a:ext cx="2026693" cy="593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Penalize </a:t>
            </a:r>
            <a:endParaRPr lang="fa-IR" sz="20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04177" y="2549964"/>
            <a:ext cx="2026693" cy="5936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Exploration </a:t>
            </a:r>
            <a:endParaRPr lang="fa-IR" sz="2000" b="1" dirty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0830870" y="1719082"/>
            <a:ext cx="370530" cy="14057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9312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Mutation operator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Mutation is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a random process where once the genes are replaced by another to produce a new genetic structure. </a:t>
            </a:r>
          </a:p>
          <a:p>
            <a:r>
              <a:rPr lang="en-US" sz="2400" dirty="0">
                <a:solidFill>
                  <a:schemeClr val="tx1"/>
                </a:solidFill>
                <a:cs typeface="+mj-cs"/>
              </a:rPr>
              <a:t>In genetic algorithms, mutation is randomly applied with low probability and modifies elements in the chromosomes.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cs typeface="+mj-cs"/>
              </a:rPr>
              <a:t>mutation operator does play a role of local random search within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the framework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of the generational process cycle</a:t>
            </a:r>
            <a:endParaRPr lang="fa-IR" sz="24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829075"/>
            <a:ext cx="4083700" cy="26222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22987" y="5140202"/>
            <a:ext cx="2026693" cy="5936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Exploitation </a:t>
            </a:r>
            <a:endParaRPr lang="fa-IR" sz="2000" b="1" dirty="0">
              <a:solidFill>
                <a:schemeClr val="tx1"/>
              </a:solidFill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10849680" y="4308194"/>
            <a:ext cx="370530" cy="14057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9466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Mutation operator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Mutation is considered a secondary search operator for a GA and crossover is considered the main means of GA search</a:t>
            </a:r>
            <a:r>
              <a:rPr lang="en-US" sz="2400" dirty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fa-IR" dirty="0"/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38400" y="2950447"/>
            <a:ext cx="17155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Swap mutation</a:t>
            </a:r>
            <a:endParaRPr lang="fa-IR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20081" y="2623322"/>
            <a:ext cx="18293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Before mutation</a:t>
            </a:r>
            <a:endParaRPr lang="fa-IR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820081" y="3266878"/>
            <a:ext cx="167866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After mutation</a:t>
            </a:r>
            <a:endParaRPr lang="fa-IR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5559" t="64879" r="39056" b="21129"/>
          <a:stretch/>
        </p:blipFill>
        <p:spPr>
          <a:xfrm>
            <a:off x="4517323" y="2623322"/>
            <a:ext cx="3302758" cy="102358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813803" y="5536701"/>
            <a:ext cx="4531058" cy="6608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 rtl="0"/>
            <a:r>
              <a:rPr lang="en-US" b="1" dirty="0" smtClean="0">
                <a:solidFill>
                  <a:schemeClr val="tx1"/>
                </a:solidFill>
              </a:rPr>
              <a:t>0.01&lt; Probability of mutation (Pm) &lt;0.001</a:t>
            </a:r>
            <a:endParaRPr lang="fa-IR" b="1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"/>
          <p:cNvSpPr txBox="1">
            <a:spLocks/>
          </p:cNvSpPr>
          <p:nvPr/>
        </p:nvSpPr>
        <p:spPr>
          <a:xfrm>
            <a:off x="10951856" y="5867131"/>
            <a:ext cx="551167" cy="365125"/>
          </a:xfrm>
          <a:prstGeom prst="rect">
            <a:avLst/>
          </a:prstGeom>
        </p:spPr>
        <p:txBody>
          <a:bodyPr vert="horz" rtlCol="0" anchor="ctr"/>
          <a:lstStyle>
            <a:defPPr>
              <a:defRPr lang="en-US"/>
            </a:defPPr>
            <a:lvl1pPr marL="0" algn="r" rtl="0" latinLnBrk="0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B9AC92-2234-4671-A6FE-C7680E786ABE}" type="slidenum">
              <a:rPr lang="fa-IR" smtClean="0"/>
              <a:pPr/>
              <a:t>29</a:t>
            </a:fld>
            <a:endParaRPr lang="fa-I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t="32955" r="37214" b="52672"/>
          <a:stretch/>
        </p:blipFill>
        <p:spPr bwMode="auto">
          <a:xfrm>
            <a:off x="4392697" y="4191000"/>
            <a:ext cx="3405775" cy="1075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798472" y="4234058"/>
            <a:ext cx="18293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Before mutation</a:t>
            </a:r>
            <a:endParaRPr lang="fa-IR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798472" y="4877614"/>
            <a:ext cx="167866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After mutation</a:t>
            </a:r>
            <a:endParaRPr lang="fa-IR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181471" y="4508282"/>
            <a:ext cx="197246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Insertion mutation</a:t>
            </a:r>
            <a:endParaRPr lang="fa-IR" b="1" dirty="0"/>
          </a:p>
        </p:txBody>
      </p:sp>
    </p:spTree>
    <p:extLst>
      <p:ext uri="{BB962C8B-B14F-4D97-AF65-F5344CB8AC3E}">
        <p14:creationId xmlns:p14="http://schemas.microsoft.com/office/powerpoint/2010/main" val="60151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Introduction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600"/>
              </a:spcBef>
            </a:pPr>
            <a:r>
              <a:rPr lang="en-US" sz="2400" dirty="0">
                <a:solidFill>
                  <a:schemeClr val="tx1"/>
                </a:solidFill>
                <a:cs typeface="+mj-cs"/>
              </a:rPr>
              <a:t>The evolutionary approach to machine learning is based on computational models of natural selection and genetics. </a:t>
            </a:r>
          </a:p>
          <a:p>
            <a:r>
              <a:rPr lang="en-US" sz="2400" dirty="0">
                <a:solidFill>
                  <a:schemeClr val="tx1"/>
                </a:solidFill>
                <a:cs typeface="+mj-cs"/>
              </a:rPr>
              <a:t>We call them evolutionary computation, an umbrella term that combines genetic algorithms, evolution strategies and genetic programming. </a:t>
            </a:r>
          </a:p>
          <a:p>
            <a:r>
              <a:rPr lang="en-US" sz="2400" dirty="0">
                <a:solidFill>
                  <a:schemeClr val="tx1"/>
                </a:solidFill>
                <a:cs typeface="+mj-cs"/>
              </a:rPr>
              <a:t>All these techniques simulate evolution by using the processes of selection, mutation and reproduction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  <a:cs typeface="+mj-cs"/>
              </a:rPr>
              <a:t>More precisely, evolutionary algorithms maintain a population of structures that evolve according to rules of selection and other operators, such as recombination and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mutation.</a:t>
            </a:r>
          </a:p>
          <a:p>
            <a:endParaRPr lang="fa-IR" sz="24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Termination 	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Termination is the criterion by which the genetic algorithm decides whether to continue searching or stop the search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Generation Number</a:t>
            </a:r>
            <a:r>
              <a:rPr lang="en-US" dirty="0">
                <a:solidFill>
                  <a:schemeClr val="tx1"/>
                </a:solidFill>
              </a:rPr>
              <a:t> - A termination method that stops the evolution when the user-specified max number of evolutions have been run. This termination method is always active.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Evolution Time 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Fitness Threshold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Population </a:t>
            </a:r>
            <a:r>
              <a:rPr lang="en-US" b="1" dirty="0" smtClean="0">
                <a:solidFill>
                  <a:schemeClr val="tx1"/>
                </a:solidFill>
              </a:rPr>
              <a:t>Convergence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n-US" dirty="0" smtClean="0">
                <a:solidFill>
                  <a:schemeClr val="tx1"/>
                </a:solidFill>
              </a:rPr>
              <a:t>The entire set of generations is called a run. At the end of a run, we expect to find one or more highly fit chromosomes.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058400" y="5715000"/>
            <a:ext cx="1169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 action="ppaction://hlinkfile"/>
              </a:rPr>
              <a:t>Flow </a:t>
            </a:r>
            <a:r>
              <a:rPr lang="en-US" dirty="0">
                <a:hlinkClick r:id="rId2" action="ppaction://hlinkfile"/>
              </a:rPr>
              <a:t>chart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1063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 steps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600"/>
              </a:spcBef>
            </a:pPr>
            <a:r>
              <a:rPr lang="en-US" sz="2400" i="1" dirty="0" smtClean="0">
                <a:solidFill>
                  <a:schemeClr val="accent4">
                    <a:lumMod val="75000"/>
                  </a:schemeClr>
                </a:solidFill>
              </a:rPr>
              <a:t>Step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1: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Represent the problem variable domain as a chromosome of a </a:t>
            </a:r>
            <a:r>
              <a:rPr lang="en-US" sz="2400" dirty="0" smtClean="0">
                <a:solidFill>
                  <a:schemeClr val="tx1"/>
                </a:solidFill>
              </a:rPr>
              <a:t>fixed length</a:t>
            </a:r>
            <a:r>
              <a:rPr lang="en-US" sz="2400" dirty="0">
                <a:solidFill>
                  <a:schemeClr val="tx1"/>
                </a:solidFill>
              </a:rPr>
              <a:t>, choose the size of a chromosome population N, the </a:t>
            </a:r>
            <a:r>
              <a:rPr lang="en-US" sz="2400" dirty="0" smtClean="0">
                <a:solidFill>
                  <a:schemeClr val="tx1"/>
                </a:solidFill>
              </a:rPr>
              <a:t>crossover probability </a:t>
            </a:r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 and the mutation probability </a:t>
            </a:r>
            <a:r>
              <a:rPr lang="en-US" sz="2400" dirty="0" smtClean="0">
                <a:solidFill>
                  <a:schemeClr val="tx1"/>
                </a:solidFill>
              </a:rPr>
              <a:t>p</a:t>
            </a:r>
            <a:r>
              <a:rPr lang="en-US" sz="2400" baseline="-25000" dirty="0" smtClean="0">
                <a:solidFill>
                  <a:schemeClr val="tx1"/>
                </a:solidFill>
              </a:rPr>
              <a:t>m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Step 2:</a:t>
            </a:r>
            <a:r>
              <a:rPr lang="en-US" sz="2400" dirty="0">
                <a:solidFill>
                  <a:schemeClr val="tx1"/>
                </a:solidFill>
              </a:rPr>
              <a:t> Define a fitness function to measure the performance, or fitness, of an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individual chromosome in the problem domain. The fitness </a:t>
            </a:r>
            <a:r>
              <a:rPr lang="en-US" sz="2400" dirty="0" smtClean="0">
                <a:solidFill>
                  <a:schemeClr val="tx1"/>
                </a:solidFill>
              </a:rPr>
              <a:t>function establishes </a:t>
            </a:r>
            <a:r>
              <a:rPr lang="en-US" sz="2400" dirty="0">
                <a:solidFill>
                  <a:schemeClr val="tx1"/>
                </a:solidFill>
              </a:rPr>
              <a:t>the basis for selecting chromosomes that will be </a:t>
            </a:r>
            <a:r>
              <a:rPr lang="en-US" sz="2400" dirty="0" smtClean="0">
                <a:solidFill>
                  <a:schemeClr val="tx1"/>
                </a:solidFill>
              </a:rPr>
              <a:t>mated during </a:t>
            </a:r>
            <a:r>
              <a:rPr lang="en-US" sz="2400" dirty="0">
                <a:solidFill>
                  <a:schemeClr val="tx1"/>
                </a:solidFill>
              </a:rPr>
              <a:t>reproduction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i="1" dirty="0" smtClean="0">
                <a:solidFill>
                  <a:schemeClr val="accent4">
                    <a:lumMod val="75000"/>
                  </a:schemeClr>
                </a:solidFill>
              </a:rPr>
              <a:t>Step 3: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Randomly </a:t>
            </a:r>
            <a:r>
              <a:rPr lang="en-US" sz="2400" dirty="0">
                <a:solidFill>
                  <a:schemeClr val="tx1"/>
                </a:solidFill>
              </a:rPr>
              <a:t>generate an initial population of chromosomes of size N: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 ; x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 ; . . . ; </a:t>
            </a:r>
            <a:r>
              <a:rPr lang="en-US" sz="2400" dirty="0" err="1" smtClean="0">
                <a:solidFill>
                  <a:schemeClr val="tx1"/>
                </a:solidFill>
              </a:rPr>
              <a:t>x</a:t>
            </a:r>
            <a:r>
              <a:rPr lang="en-US" sz="2400" baseline="-25000" dirty="0" err="1" smtClean="0">
                <a:solidFill>
                  <a:schemeClr val="tx1"/>
                </a:solidFill>
              </a:rPr>
              <a:t>N</a:t>
            </a:r>
            <a:endParaRPr lang="en-US" sz="2400" baseline="-25000" dirty="0" smtClean="0">
              <a:solidFill>
                <a:schemeClr val="tx1"/>
              </a:solidFill>
            </a:endParaRPr>
          </a:p>
          <a:p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Step </a:t>
            </a:r>
            <a:r>
              <a:rPr lang="en-US" sz="2400" i="1" dirty="0" smtClean="0">
                <a:solidFill>
                  <a:schemeClr val="accent4">
                    <a:lumMod val="75000"/>
                  </a:schemeClr>
                </a:solidFill>
              </a:rPr>
              <a:t>4: </a:t>
            </a:r>
            <a:r>
              <a:rPr lang="en-US" sz="2400" dirty="0" smtClean="0">
                <a:solidFill>
                  <a:schemeClr val="tx1"/>
                </a:solidFill>
              </a:rPr>
              <a:t>Calculate the fitness of each individual chromosome: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	f(x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), f(x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), ….., f(</a:t>
            </a:r>
            <a:r>
              <a:rPr lang="en-US" dirty="0" err="1" smtClean="0">
                <a:solidFill>
                  <a:schemeClr val="tx1"/>
                </a:solidFill>
              </a:rPr>
              <a:t>x</a:t>
            </a:r>
            <a:r>
              <a:rPr lang="en-US" baseline="-25000" dirty="0" err="1" smtClean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fa-I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2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steps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181600"/>
          </a:xfrm>
        </p:spPr>
        <p:txBody>
          <a:bodyPr>
            <a:noAutofit/>
          </a:bodyPr>
          <a:lstStyle/>
          <a:p>
            <a:pPr algn="just"/>
            <a:r>
              <a:rPr lang="en-US" sz="2400" i="1" dirty="0">
                <a:solidFill>
                  <a:schemeClr val="tx2"/>
                </a:solidFill>
              </a:rPr>
              <a:t>Step 5: </a:t>
            </a:r>
            <a:r>
              <a:rPr lang="en-US" sz="2400" dirty="0">
                <a:solidFill>
                  <a:schemeClr val="tx1"/>
                </a:solidFill>
              </a:rPr>
              <a:t>Select a pair of chromosomes for mating from the current population. Parent chromosomes are selected with a probability related to their fitness. Highly fit chromosomes have a higher probability of being selected for mating than less fit chromosomes.</a:t>
            </a:r>
          </a:p>
          <a:p>
            <a:pPr algn="just"/>
            <a:r>
              <a:rPr lang="en-US" sz="2400" i="1" dirty="0">
                <a:solidFill>
                  <a:schemeClr val="tx2"/>
                </a:solidFill>
              </a:rPr>
              <a:t>Step 6:</a:t>
            </a:r>
            <a:r>
              <a:rPr lang="en-US" sz="2400" dirty="0">
                <a:solidFill>
                  <a:schemeClr val="tx1"/>
                </a:solidFill>
              </a:rPr>
              <a:t> Create a pair of offspring chromosomes by applying the genetic operators – crossover and mutation.</a:t>
            </a:r>
          </a:p>
          <a:p>
            <a:pPr algn="just"/>
            <a:r>
              <a:rPr lang="en-US" sz="2400" i="1" dirty="0">
                <a:solidFill>
                  <a:schemeClr val="tx2"/>
                </a:solidFill>
              </a:rPr>
              <a:t>Step 7: </a:t>
            </a:r>
            <a:r>
              <a:rPr lang="en-US" sz="2400" dirty="0">
                <a:solidFill>
                  <a:schemeClr val="tx1"/>
                </a:solidFill>
              </a:rPr>
              <a:t>Place the created offspring chromosomes in the new population.</a:t>
            </a:r>
          </a:p>
          <a:p>
            <a:pPr algn="just"/>
            <a:r>
              <a:rPr lang="en-US" sz="2400" i="1" dirty="0">
                <a:solidFill>
                  <a:schemeClr val="tx2"/>
                </a:solidFill>
              </a:rPr>
              <a:t>Step 8: </a:t>
            </a:r>
            <a:r>
              <a:rPr lang="en-US" sz="2400" dirty="0">
                <a:solidFill>
                  <a:schemeClr val="tx1"/>
                </a:solidFill>
              </a:rPr>
              <a:t>Repeat Step 5 until the size of the new chromosome population becomes equal to the size of the initial population, N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400" i="1" dirty="0">
                <a:solidFill>
                  <a:schemeClr val="tx2"/>
                </a:solidFill>
              </a:rPr>
              <a:t>Step 9:</a:t>
            </a:r>
            <a:r>
              <a:rPr lang="en-US" sz="2400" dirty="0">
                <a:solidFill>
                  <a:schemeClr val="tx1"/>
                </a:solidFill>
              </a:rPr>
              <a:t> Replace the initial (parent) chromosome population with the new (offspring) population.</a:t>
            </a:r>
          </a:p>
          <a:p>
            <a:pPr algn="just"/>
            <a:r>
              <a:rPr lang="en-US" sz="2400" i="1" dirty="0">
                <a:solidFill>
                  <a:schemeClr val="tx2"/>
                </a:solidFill>
              </a:rPr>
              <a:t>Step 10: </a:t>
            </a:r>
            <a:r>
              <a:rPr lang="en-US" sz="2400" dirty="0">
                <a:solidFill>
                  <a:schemeClr val="tx1"/>
                </a:solidFill>
              </a:rPr>
              <a:t>Go to Step 4, and repeat the process until the termination criterion is satisfied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9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A simple example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Finding </a:t>
            </a:r>
            <a:r>
              <a:rPr lang="en-US" sz="2400" dirty="0">
                <a:solidFill>
                  <a:schemeClr val="tx1"/>
                </a:solidFill>
              </a:rPr>
              <a:t>maximum value of the </a:t>
            </a:r>
            <a:r>
              <a:rPr lang="en-US" sz="2400" dirty="0" smtClean="0">
                <a:solidFill>
                  <a:schemeClr val="tx1"/>
                </a:solidFill>
              </a:rPr>
              <a:t>function (15x – x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)      0&lt;x&lt;15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Size </a:t>
            </a:r>
            <a:r>
              <a:rPr lang="en-US" sz="2400" dirty="0">
                <a:solidFill>
                  <a:schemeClr val="tx1"/>
                </a:solidFill>
              </a:rPr>
              <a:t>of the chromosome population N is 6, the </a:t>
            </a:r>
            <a:r>
              <a:rPr lang="en-US" sz="2400" dirty="0" smtClean="0">
                <a:solidFill>
                  <a:schemeClr val="tx1"/>
                </a:solidFill>
              </a:rPr>
              <a:t>crossover probability </a:t>
            </a:r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 equals 0.7, and the mutation probability p</a:t>
            </a:r>
            <a:r>
              <a:rPr lang="en-US" sz="2400" baseline="-25000" dirty="0">
                <a:solidFill>
                  <a:schemeClr val="tx1"/>
                </a:solidFill>
              </a:rPr>
              <a:t>m </a:t>
            </a:r>
            <a:r>
              <a:rPr lang="en-US" sz="2400" dirty="0">
                <a:solidFill>
                  <a:schemeClr val="tx1"/>
                </a:solidFill>
              </a:rPr>
              <a:t>equals 0.001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Initial </a:t>
            </a:r>
            <a:r>
              <a:rPr lang="en-US" sz="2400" dirty="0">
                <a:solidFill>
                  <a:schemeClr val="tx1"/>
                </a:solidFill>
              </a:rPr>
              <a:t>population of chromosomes by filling six </a:t>
            </a:r>
            <a:r>
              <a:rPr lang="en-US" sz="2400" dirty="0" smtClean="0">
                <a:solidFill>
                  <a:schemeClr val="tx1"/>
                </a:solidFill>
              </a:rPr>
              <a:t>4-bit strings </a:t>
            </a:r>
            <a:r>
              <a:rPr lang="en-US" sz="2400" dirty="0">
                <a:solidFill>
                  <a:schemeClr val="tx1"/>
                </a:solidFill>
              </a:rPr>
              <a:t>with randomly generated ones and zeros</a:t>
            </a:r>
            <a:r>
              <a:rPr lang="en-US" sz="2400" dirty="0" smtClean="0"/>
              <a:t>.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 t="39995" r="16875" b="24432"/>
          <a:stretch/>
        </p:blipFill>
        <p:spPr>
          <a:xfrm>
            <a:off x="2057400" y="3733800"/>
            <a:ext cx="7924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A simple example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The fitness function and chromosome locations: (</a:t>
            </a:r>
            <a:r>
              <a:rPr lang="en-US" sz="2000" dirty="0">
                <a:solidFill>
                  <a:schemeClr val="tx1"/>
                </a:solidFill>
              </a:rPr>
              <a:t>a) chromosome initial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locations; (b) chromosome final </a:t>
            </a:r>
            <a:r>
              <a:rPr lang="en-US" sz="2000" dirty="0" smtClean="0">
                <a:solidFill>
                  <a:schemeClr val="tx1"/>
                </a:solidFill>
              </a:rPr>
              <a:t>locations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</a:t>
            </a:r>
            <a:r>
              <a:rPr lang="en-US" sz="2400" dirty="0" smtClean="0">
                <a:solidFill>
                  <a:schemeClr val="tx1"/>
                </a:solidFill>
              </a:rPr>
              <a:t>he </a:t>
            </a:r>
            <a:r>
              <a:rPr lang="en-US" sz="2400" dirty="0">
                <a:solidFill>
                  <a:schemeClr val="tx1"/>
                </a:solidFill>
              </a:rPr>
              <a:t>size of the chromosome population remains unchanged </a:t>
            </a:r>
            <a:r>
              <a:rPr lang="en-US" sz="2400" dirty="0" smtClean="0">
                <a:solidFill>
                  <a:schemeClr val="tx1"/>
                </a:solidFill>
              </a:rPr>
              <a:t>from one generation </a:t>
            </a:r>
            <a:r>
              <a:rPr lang="en-US" sz="2400" dirty="0">
                <a:solidFill>
                  <a:schemeClr val="tx1"/>
                </a:solidFill>
              </a:rPr>
              <a:t>to the next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fa-IR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3" t="29873" r="19263" b="32639"/>
          <a:stretch/>
        </p:blipFill>
        <p:spPr>
          <a:xfrm>
            <a:off x="2290454" y="1600200"/>
            <a:ext cx="7556500" cy="25908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775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A simple example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To select a chromosome for mating, a random number is generated in </a:t>
            </a:r>
            <a:r>
              <a:rPr lang="en-US" sz="2400" dirty="0" smtClean="0">
                <a:solidFill>
                  <a:schemeClr val="tx1"/>
                </a:solidFill>
              </a:rPr>
              <a:t>the interval [0, 100] </a:t>
            </a:r>
            <a:r>
              <a:rPr lang="en-US" sz="2400" dirty="0">
                <a:solidFill>
                  <a:schemeClr val="tx1"/>
                </a:solidFill>
              </a:rPr>
              <a:t>and the chromosome whose segment spans the random </a:t>
            </a:r>
            <a:r>
              <a:rPr lang="en-US" sz="2400" dirty="0" smtClean="0">
                <a:solidFill>
                  <a:schemeClr val="tx1"/>
                </a:solidFill>
              </a:rPr>
              <a:t>number is </a:t>
            </a:r>
            <a:r>
              <a:rPr lang="en-US" sz="2400" dirty="0">
                <a:solidFill>
                  <a:schemeClr val="tx1"/>
                </a:solidFill>
              </a:rPr>
              <a:t>selected. </a:t>
            </a:r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In our example, we have an initial population of six chromosomes. Thus, to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establish the same population in the next generation, the roulette wheel </a:t>
            </a:r>
            <a:r>
              <a:rPr lang="en-US" sz="2400" dirty="0" smtClean="0">
                <a:solidFill>
                  <a:schemeClr val="tx1"/>
                </a:solidFill>
              </a:rPr>
              <a:t>would be </a:t>
            </a:r>
            <a:r>
              <a:rPr lang="en-US" sz="2400" dirty="0">
                <a:solidFill>
                  <a:schemeClr val="tx1"/>
                </a:solidFill>
              </a:rPr>
              <a:t>spun six times. 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6" t="28311" r="27167" b="29515"/>
          <a:stretch/>
        </p:blipFill>
        <p:spPr>
          <a:xfrm>
            <a:off x="3429000" y="2438400"/>
            <a:ext cx="5147733" cy="243840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0784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 cycle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09600" y="1295400"/>
            <a:ext cx="5410200" cy="5097236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After selection </a:t>
            </a:r>
            <a:r>
              <a:rPr lang="en-US" sz="2400" dirty="0" smtClean="0">
                <a:solidFill>
                  <a:schemeClr val="tx1"/>
                </a:solidFill>
              </a:rPr>
              <a:t>and crossover</a:t>
            </a:r>
            <a:r>
              <a:rPr lang="en-US" sz="2400" dirty="0">
                <a:solidFill>
                  <a:schemeClr val="tx1"/>
                </a:solidFill>
              </a:rPr>
              <a:t>, the </a:t>
            </a:r>
            <a:r>
              <a:rPr lang="en-US" sz="2400" dirty="0" smtClean="0">
                <a:solidFill>
                  <a:schemeClr val="tx1"/>
                </a:solidFill>
              </a:rPr>
              <a:t>average fitness </a:t>
            </a:r>
            <a:r>
              <a:rPr lang="en-US" sz="2400" dirty="0">
                <a:solidFill>
                  <a:schemeClr val="tx1"/>
                </a:solidFill>
              </a:rPr>
              <a:t>of </a:t>
            </a:r>
            <a:r>
              <a:rPr lang="en-US" sz="2400" dirty="0" smtClean="0">
                <a:solidFill>
                  <a:schemeClr val="tx1"/>
                </a:solidFill>
              </a:rPr>
              <a:t>the chromosome population has improved </a:t>
            </a:r>
            <a:r>
              <a:rPr lang="en-US" sz="2400" dirty="0">
                <a:solidFill>
                  <a:schemeClr val="tx1"/>
                </a:solidFill>
              </a:rPr>
              <a:t>and gone from 36 to 42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The final </a:t>
            </a:r>
            <a:r>
              <a:rPr lang="en-US" sz="2400" dirty="0">
                <a:solidFill>
                  <a:schemeClr val="tx1"/>
                </a:solidFill>
              </a:rPr>
              <a:t>population would consist of only </a:t>
            </a:r>
            <a:r>
              <a:rPr lang="en-US" sz="2400" dirty="0" smtClean="0">
                <a:solidFill>
                  <a:schemeClr val="tx1"/>
                </a:solidFill>
              </a:rPr>
              <a:t>chromosomes:</a:t>
            </a:r>
          </a:p>
          <a:p>
            <a:pPr marL="0" indent="0" algn="just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fa-IR" dirty="0"/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1" t="20501" r="33315" b="15457"/>
          <a:stretch/>
        </p:blipFill>
        <p:spPr>
          <a:xfrm>
            <a:off x="6019800" y="166937"/>
            <a:ext cx="5537616" cy="668231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1E"/>
              </a:clrFrom>
              <a:clrTo>
                <a:srgbClr val="00001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38884" r="16875" b="56669"/>
          <a:stretch/>
        </p:blipFill>
        <p:spPr>
          <a:xfrm>
            <a:off x="1676400" y="4284688"/>
            <a:ext cx="3164174" cy="3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More complex example- peak </a:t>
            </a:r>
            <a:r>
              <a:rPr lang="en-US" sz="3200" dirty="0"/>
              <a:t>function 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Suppose </a:t>
            </a:r>
            <a:r>
              <a:rPr lang="en-US" sz="2400" dirty="0">
                <a:solidFill>
                  <a:schemeClr val="tx1"/>
                </a:solidFill>
              </a:rPr>
              <a:t>it is desired to find the maximum of the ‘peak’ function of two variables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To </a:t>
            </a:r>
            <a:r>
              <a:rPr lang="en-US" sz="2400" dirty="0">
                <a:solidFill>
                  <a:schemeClr val="tx1"/>
                </a:solidFill>
              </a:rPr>
              <a:t>calculate the fitness of each chromosome. This is done </a:t>
            </a:r>
            <a:r>
              <a:rPr lang="en-US" sz="2400" dirty="0" smtClean="0">
                <a:solidFill>
                  <a:schemeClr val="tx1"/>
                </a:solidFill>
              </a:rPr>
              <a:t>in two stages: </a:t>
            </a:r>
            <a:r>
              <a:rPr lang="en-US" sz="2000" dirty="0" smtClean="0">
                <a:solidFill>
                  <a:schemeClr val="tx1"/>
                </a:solidFill>
              </a:rPr>
              <a:t>First</a:t>
            </a:r>
            <a:r>
              <a:rPr lang="en-US" sz="2000" dirty="0">
                <a:solidFill>
                  <a:schemeClr val="tx1"/>
                </a:solidFill>
              </a:rPr>
              <a:t>, a chromosome is decoded by converting it into two </a:t>
            </a:r>
            <a:r>
              <a:rPr lang="en-US" sz="2000" dirty="0" smtClean="0">
                <a:solidFill>
                  <a:schemeClr val="tx1"/>
                </a:solidFill>
              </a:rPr>
              <a:t>real numbers</a:t>
            </a:r>
            <a:r>
              <a:rPr lang="en-US" sz="2000" dirty="0">
                <a:solidFill>
                  <a:schemeClr val="tx1"/>
                </a:solidFill>
              </a:rPr>
              <a:t>, x and y, in the interval between </a:t>
            </a:r>
            <a:r>
              <a:rPr lang="en-US" sz="2000" dirty="0" smtClean="0">
                <a:solidFill>
                  <a:schemeClr val="tx1"/>
                </a:solidFill>
              </a:rPr>
              <a:t>-3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dirty="0" smtClean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46665" r="39999" b="45553"/>
          <a:stretch/>
        </p:blipFill>
        <p:spPr>
          <a:xfrm>
            <a:off x="2683329" y="2266197"/>
            <a:ext cx="5774872" cy="6219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9199" y="2954852"/>
            <a:ext cx="16764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-3&lt;x, y&lt;3</a:t>
            </a:r>
            <a:endParaRPr lang="fa-I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65563" r="46875" b="23321"/>
          <a:stretch/>
        </p:blipFill>
        <p:spPr>
          <a:xfrm>
            <a:off x="3208565" y="3524065"/>
            <a:ext cx="4724400" cy="8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Peak </a:t>
            </a:r>
            <a:r>
              <a:rPr lang="en-US" sz="3200" dirty="0"/>
              <a:t>function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Now the range of integers that can be handled by 8-bits, that is the range from </a:t>
            </a:r>
            <a:r>
              <a:rPr lang="en-US" sz="2600" dirty="0" smtClean="0">
                <a:solidFill>
                  <a:schemeClr val="tx1"/>
                </a:solidFill>
              </a:rPr>
              <a:t>0 to (2</a:t>
            </a:r>
            <a:r>
              <a:rPr lang="en-US" sz="2600" baseline="30000" dirty="0" smtClean="0">
                <a:solidFill>
                  <a:schemeClr val="tx1"/>
                </a:solidFill>
              </a:rPr>
              <a:t>8</a:t>
            </a:r>
            <a:r>
              <a:rPr lang="en-US" sz="2600" dirty="0" smtClean="0">
                <a:solidFill>
                  <a:schemeClr val="tx1"/>
                </a:solidFill>
              </a:rPr>
              <a:t>-1), </a:t>
            </a:r>
            <a:r>
              <a:rPr lang="en-US" sz="2600" dirty="0">
                <a:solidFill>
                  <a:schemeClr val="tx1"/>
                </a:solidFill>
              </a:rPr>
              <a:t>is mapped to the actual range of parameters x and y, that is the </a:t>
            </a:r>
            <a:r>
              <a:rPr lang="en-US" sz="2600" dirty="0" smtClean="0">
                <a:solidFill>
                  <a:schemeClr val="tx1"/>
                </a:solidFill>
              </a:rPr>
              <a:t>range from -3 </a:t>
            </a:r>
            <a:r>
              <a:rPr lang="en-US" sz="2600" dirty="0">
                <a:solidFill>
                  <a:schemeClr val="tx1"/>
                </a:solidFill>
              </a:rPr>
              <a:t>to 3</a:t>
            </a:r>
            <a:r>
              <a:rPr lang="en-US" sz="2600" dirty="0" smtClean="0">
                <a:solidFill>
                  <a:schemeClr val="tx1"/>
                </a:solidFill>
              </a:rPr>
              <a:t>:</a:t>
            </a:r>
          </a:p>
          <a:p>
            <a:endParaRPr lang="en-US" sz="2600" dirty="0">
              <a:solidFill>
                <a:schemeClr val="tx1"/>
              </a:solidFill>
            </a:endParaRPr>
          </a:p>
          <a:p>
            <a:endParaRPr lang="en-US" sz="2600" dirty="0" smtClean="0">
              <a:solidFill>
                <a:schemeClr val="tx1"/>
              </a:solidFill>
            </a:endParaRPr>
          </a:p>
          <a:p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</a:rPr>
              <a:t>To obtain the actual values of x and y, we multiply their decimal values by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0.0235294 and subtract 3 from the results: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600200" y="2782065"/>
            <a:ext cx="2362201" cy="466946"/>
            <a:chOff x="1852683" y="2919866"/>
            <a:chExt cx="2362201" cy="466946"/>
          </a:xfrm>
        </p:grpSpPr>
        <p:pic>
          <p:nvPicPr>
            <p:cNvPr id="5" name="Content Placeholder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BDD90"/>
                </a:clrFrom>
                <a:clrTo>
                  <a:srgbClr val="FBDD9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6" t="59936" r="68043" b="33103"/>
            <a:stretch/>
          </p:blipFill>
          <p:spPr>
            <a:xfrm>
              <a:off x="1852683" y="2919866"/>
              <a:ext cx="1676400" cy="46694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</p:pic>
        <p:pic>
          <p:nvPicPr>
            <p:cNvPr id="7" name="Content Placeholder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BDD90"/>
                </a:clrFrom>
                <a:clrTo>
                  <a:srgbClr val="FBDD9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98" t="64725" r="62454" b="28314"/>
            <a:stretch/>
          </p:blipFill>
          <p:spPr>
            <a:xfrm>
              <a:off x="3529083" y="2919866"/>
              <a:ext cx="685801" cy="46694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</p:pic>
      </p:grpSp>
      <p:grpSp>
        <p:nvGrpSpPr>
          <p:cNvPr id="9" name="Group 8"/>
          <p:cNvGrpSpPr/>
          <p:nvPr/>
        </p:nvGrpSpPr>
        <p:grpSpPr>
          <a:xfrm>
            <a:off x="4365577" y="2781771"/>
            <a:ext cx="2362201" cy="439589"/>
            <a:chOff x="4800600" y="2837011"/>
            <a:chExt cx="2362201" cy="439589"/>
          </a:xfrm>
        </p:grpSpPr>
        <p:pic>
          <p:nvPicPr>
            <p:cNvPr id="6" name="Content Placeholder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98" t="41637" r="61177" b="51809"/>
            <a:stretch/>
          </p:blipFill>
          <p:spPr>
            <a:xfrm>
              <a:off x="6324600" y="2837011"/>
              <a:ext cx="838201" cy="43958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</p:pic>
        <p:pic>
          <p:nvPicPr>
            <p:cNvPr id="8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5" t="37156" r="67564" b="56353"/>
            <a:stretch/>
          </p:blipFill>
          <p:spPr>
            <a:xfrm>
              <a:off x="4800600" y="2837011"/>
              <a:ext cx="1585688" cy="4354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 t="51112" r="61250" b="37771"/>
          <a:stretch/>
        </p:blipFill>
        <p:spPr>
          <a:xfrm>
            <a:off x="7772400" y="2634538"/>
            <a:ext cx="251460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60005" r="45626" b="29990"/>
          <a:stretch/>
        </p:blipFill>
        <p:spPr>
          <a:xfrm>
            <a:off x="1371600" y="4954353"/>
            <a:ext cx="4343400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42219" r="45000" b="48888"/>
          <a:stretch/>
        </p:blipFill>
        <p:spPr>
          <a:xfrm>
            <a:off x="6308677" y="4954353"/>
            <a:ext cx="441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Peak </a:t>
            </a:r>
            <a:r>
              <a:rPr lang="en-US" sz="3200" dirty="0" smtClean="0"/>
              <a:t>function- the results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2089"/>
            <a:ext cx="10972800" cy="509723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000" dirty="0" smtClean="0">
                <a:solidFill>
                  <a:schemeClr val="tx1"/>
                </a:solidFill>
              </a:rPr>
              <a:t>Whether or </a:t>
            </a:r>
            <a:r>
              <a:rPr lang="en-US" sz="2000" dirty="0">
                <a:solidFill>
                  <a:schemeClr val="tx1"/>
                </a:solidFill>
              </a:rPr>
              <a:t>not an optimal solution </a:t>
            </a:r>
            <a:r>
              <a:rPr lang="en-US" sz="2000" dirty="0" smtClean="0">
                <a:solidFill>
                  <a:schemeClr val="tx1"/>
                </a:solidFill>
              </a:rPr>
              <a:t>is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</a:t>
            </a:r>
            <a:r>
              <a:rPr lang="en-US" sz="2000" dirty="0">
                <a:solidFill>
                  <a:schemeClr val="tx1"/>
                </a:solidFill>
              </a:rPr>
              <a:t>being </a:t>
            </a:r>
            <a:r>
              <a:rPr lang="en-US" sz="2000" dirty="0" smtClean="0">
                <a:solidFill>
                  <a:schemeClr val="tx1"/>
                </a:solidFill>
              </a:rPr>
              <a:t>reached?</a:t>
            </a:r>
            <a:endParaRPr lang="fa-IR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0" t="28308" r="27181" b="22975"/>
          <a:stretch/>
        </p:blipFill>
        <p:spPr bwMode="auto">
          <a:xfrm>
            <a:off x="5486400" y="1600200"/>
            <a:ext cx="6136173" cy="4438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3000" y="1600200"/>
            <a:ext cx="2819400" cy="1371600"/>
          </a:xfrm>
          <a:prstGeom prst="rect">
            <a:avLst/>
          </a:prstGeom>
          <a:solidFill>
            <a:schemeClr val="accent3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Crossover=0.7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Mutation= 0.001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Iteration number= 100</a:t>
            </a:r>
            <a:endParaRPr lang="fa-I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79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1"/>
            <a:ext cx="11277600" cy="6219598"/>
          </a:xfrm>
        </p:spPr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267200" y="1158875"/>
            <a:ext cx="3048000" cy="495300"/>
          </a:xfrm>
          <a:prstGeom prst="rect">
            <a:avLst/>
          </a:prstGeom>
          <a:solidFill>
            <a:srgbClr val="0099FF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 dirty="0">
                <a:latin typeface="Georgia" panose="02040502050405020303" pitchFamily="18" charset="0"/>
              </a:rPr>
              <a:t>Search Techniques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743200" y="1997075"/>
            <a:ext cx="6477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743200" y="199707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9220200" y="199707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524000" y="2225675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 dirty="0">
                <a:latin typeface="Georgia" panose="02040502050405020303" pitchFamily="18" charset="0"/>
              </a:rPr>
              <a:t>Calculus Base Techniques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600200" y="2286000"/>
            <a:ext cx="2057400" cy="762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fa-IR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191000" y="2301875"/>
            <a:ext cx="3048000" cy="860425"/>
          </a:xfrm>
          <a:prstGeom prst="rect">
            <a:avLst/>
          </a:prstGeom>
          <a:solidFill>
            <a:srgbClr val="0099FF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 dirty="0">
                <a:latin typeface="Georgia" panose="02040502050405020303" pitchFamily="18" charset="0"/>
              </a:rPr>
              <a:t>Guided random search techniques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8001000" y="2225675"/>
            <a:ext cx="2057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 dirty="0">
                <a:latin typeface="Georgia" panose="02040502050405020303" pitchFamily="18" charset="0"/>
              </a:rPr>
              <a:t>Enumerative Techniques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8077200" y="2301875"/>
            <a:ext cx="1981200" cy="685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fa-IR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743200" y="3063875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1600200" y="3292475"/>
            <a:ext cx="213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1600200" y="3292475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3733800" y="3292475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220200" y="2987675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7391400" y="3216275"/>
            <a:ext cx="2743200" cy="2222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7391400" y="321627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8763000" y="321627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10134600" y="321627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1295400" y="3521075"/>
            <a:ext cx="1371600" cy="457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fa-IR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3352800" y="3521075"/>
            <a:ext cx="762000" cy="381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fa-IR"/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6858000" y="3521075"/>
            <a:ext cx="685800" cy="457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fa-IR"/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7696200" y="3521075"/>
            <a:ext cx="1905000" cy="685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fa-IR"/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9753600" y="3521075"/>
            <a:ext cx="685800" cy="457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fa-IR"/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9677400" y="3521075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 dirty="0">
                <a:latin typeface="Georgia" panose="02040502050405020303" pitchFamily="18" charset="0"/>
              </a:rPr>
              <a:t>BFS</a:t>
            </a:r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6705600" y="35210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>
                <a:latin typeface="Georgia" panose="02040502050405020303" pitchFamily="18" charset="0"/>
              </a:rPr>
              <a:t>DFS</a:t>
            </a:r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7595548" y="3454874"/>
            <a:ext cx="205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000" dirty="0">
                <a:latin typeface="Georgia" panose="02040502050405020303" pitchFamily="18" charset="0"/>
              </a:rPr>
              <a:t>Dynamic Programming</a:t>
            </a:r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>
            <a:off x="3048000" y="4206875"/>
            <a:ext cx="426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>
            <a:off x="4648200" y="420687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>
            <a:off x="6172200" y="420687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>
            <a:off x="3048000" y="420687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2057400" y="451167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 dirty="0" err="1">
                <a:latin typeface="Georgia" panose="02040502050405020303" pitchFamily="18" charset="0"/>
              </a:rPr>
              <a:t>Tabu</a:t>
            </a:r>
            <a:r>
              <a:rPr lang="en-US" sz="2400" dirty="0">
                <a:latin typeface="Georgia" panose="02040502050405020303" pitchFamily="18" charset="0"/>
              </a:rPr>
              <a:t> Search</a:t>
            </a: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2133600" y="4511675"/>
            <a:ext cx="1752600" cy="457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fa-IR"/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3810000" y="4511675"/>
            <a:ext cx="1600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000" dirty="0">
                <a:latin typeface="Georgia" panose="02040502050405020303" pitchFamily="18" charset="0"/>
              </a:rPr>
              <a:t>Hill Climbing</a:t>
            </a: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038600" y="4511675"/>
            <a:ext cx="1219200" cy="838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fa-IR"/>
          </a:p>
        </p:txBody>
      </p:sp>
      <p:sp>
        <p:nvSpPr>
          <p:cNvPr id="39" name="Text Box 39"/>
          <p:cNvSpPr txBox="1">
            <a:spLocks noChangeArrowheads="1"/>
          </p:cNvSpPr>
          <p:nvPr/>
        </p:nvSpPr>
        <p:spPr bwMode="auto">
          <a:xfrm>
            <a:off x="5486400" y="4511675"/>
            <a:ext cx="152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000">
                <a:latin typeface="Georgia" panose="02040502050405020303" pitchFamily="18" charset="0"/>
              </a:rPr>
              <a:t>Simulated Anealing</a:t>
            </a:r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5562600" y="4511675"/>
            <a:ext cx="1371600" cy="838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fa-IR"/>
          </a:p>
        </p:txBody>
      </p:sp>
      <p:sp>
        <p:nvSpPr>
          <p:cNvPr id="41" name="Text Box 41"/>
          <p:cNvSpPr txBox="1">
            <a:spLocks noChangeArrowheads="1"/>
          </p:cNvSpPr>
          <p:nvPr/>
        </p:nvSpPr>
        <p:spPr bwMode="auto">
          <a:xfrm>
            <a:off x="7086600" y="4451350"/>
            <a:ext cx="1981200" cy="860425"/>
          </a:xfrm>
          <a:prstGeom prst="rect">
            <a:avLst/>
          </a:prstGeom>
          <a:solidFill>
            <a:srgbClr val="0099FF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>
                <a:latin typeface="Georgia" panose="02040502050405020303" pitchFamily="18" charset="0"/>
              </a:rPr>
              <a:t>Evolutionary Algorithms</a:t>
            </a:r>
          </a:p>
        </p:txBody>
      </p:sp>
      <p:sp>
        <p:nvSpPr>
          <p:cNvPr id="42" name="Line 42"/>
          <p:cNvSpPr>
            <a:spLocks noChangeShapeType="1"/>
          </p:cNvSpPr>
          <p:nvPr/>
        </p:nvSpPr>
        <p:spPr bwMode="auto">
          <a:xfrm>
            <a:off x="6400800" y="5502275"/>
            <a:ext cx="2286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43" name="Line 43"/>
          <p:cNvSpPr>
            <a:spLocks noChangeShapeType="1"/>
          </p:cNvSpPr>
          <p:nvPr/>
        </p:nvSpPr>
        <p:spPr bwMode="auto">
          <a:xfrm>
            <a:off x="6400800" y="5502275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5257800" y="5654675"/>
            <a:ext cx="2286000" cy="7694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 dirty="0">
                <a:latin typeface="Georgia" panose="02040502050405020303" pitchFamily="18" charset="0"/>
              </a:rPr>
              <a:t>Genetic </a:t>
            </a:r>
            <a:r>
              <a:rPr lang="en-US" sz="2000" dirty="0">
                <a:latin typeface="Georgia" panose="02040502050405020303" pitchFamily="18" charset="0"/>
              </a:rPr>
              <a:t>Programming</a:t>
            </a:r>
          </a:p>
        </p:txBody>
      </p:sp>
      <p:sp>
        <p:nvSpPr>
          <p:cNvPr id="45" name="Text Box 45"/>
          <p:cNvSpPr txBox="1">
            <a:spLocks noChangeArrowheads="1"/>
          </p:cNvSpPr>
          <p:nvPr/>
        </p:nvSpPr>
        <p:spPr bwMode="auto">
          <a:xfrm>
            <a:off x="8001000" y="5654675"/>
            <a:ext cx="1828800" cy="830997"/>
          </a:xfrm>
          <a:prstGeom prst="rect">
            <a:avLst/>
          </a:prstGeom>
          <a:solidFill>
            <a:srgbClr val="0099FF"/>
          </a:solidFill>
          <a:ln w="76200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 dirty="0">
                <a:latin typeface="Georgia" panose="02040502050405020303" pitchFamily="18" charset="0"/>
              </a:rPr>
              <a:t>Genetic Algorithms</a:t>
            </a:r>
          </a:p>
        </p:txBody>
      </p:sp>
      <p:sp>
        <p:nvSpPr>
          <p:cNvPr id="46" name="Line 46"/>
          <p:cNvSpPr>
            <a:spLocks noChangeShapeType="1"/>
          </p:cNvSpPr>
          <p:nvPr/>
        </p:nvSpPr>
        <p:spPr bwMode="auto">
          <a:xfrm>
            <a:off x="5791200" y="1692275"/>
            <a:ext cx="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47" name="Line 47"/>
          <p:cNvSpPr>
            <a:spLocks noChangeShapeType="1"/>
          </p:cNvSpPr>
          <p:nvPr/>
        </p:nvSpPr>
        <p:spPr bwMode="auto">
          <a:xfrm>
            <a:off x="5791200" y="1997075"/>
            <a:ext cx="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48" name="Line 48"/>
          <p:cNvSpPr>
            <a:spLocks noChangeShapeType="1"/>
          </p:cNvSpPr>
          <p:nvPr/>
        </p:nvSpPr>
        <p:spPr bwMode="auto">
          <a:xfrm>
            <a:off x="5791200" y="3140075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49" name="Line 49"/>
          <p:cNvSpPr>
            <a:spLocks noChangeShapeType="1"/>
          </p:cNvSpPr>
          <p:nvPr/>
        </p:nvSpPr>
        <p:spPr bwMode="auto">
          <a:xfrm>
            <a:off x="7315200" y="4206875"/>
            <a:ext cx="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50" name="Line 50"/>
          <p:cNvSpPr>
            <a:spLocks noChangeShapeType="1"/>
          </p:cNvSpPr>
          <p:nvPr/>
        </p:nvSpPr>
        <p:spPr bwMode="auto">
          <a:xfrm>
            <a:off x="8686800" y="5502275"/>
            <a:ext cx="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51" name="Line 51"/>
          <p:cNvSpPr>
            <a:spLocks noChangeShapeType="1"/>
          </p:cNvSpPr>
          <p:nvPr/>
        </p:nvSpPr>
        <p:spPr bwMode="auto">
          <a:xfrm>
            <a:off x="7696200" y="5349875"/>
            <a:ext cx="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52" name="Text Box 52"/>
          <p:cNvSpPr txBox="1">
            <a:spLocks noChangeArrowheads="1"/>
          </p:cNvSpPr>
          <p:nvPr/>
        </p:nvSpPr>
        <p:spPr bwMode="auto">
          <a:xfrm>
            <a:off x="1219200" y="3521075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 dirty="0">
                <a:latin typeface="Georgia" panose="02040502050405020303" pitchFamily="18" charset="0"/>
              </a:rPr>
              <a:t>Fibonacci</a:t>
            </a:r>
          </a:p>
        </p:txBody>
      </p:sp>
      <p:sp>
        <p:nvSpPr>
          <p:cNvPr id="53" name="Text Box 53"/>
          <p:cNvSpPr txBox="1">
            <a:spLocks noChangeArrowheads="1"/>
          </p:cNvSpPr>
          <p:nvPr/>
        </p:nvSpPr>
        <p:spPr bwMode="auto">
          <a:xfrm>
            <a:off x="3124200" y="3444875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en-US" sz="2400">
                <a:latin typeface="Georgia" panose="02040502050405020303" pitchFamily="18" charset="0"/>
              </a:rPr>
              <a:t>Sort</a:t>
            </a:r>
          </a:p>
        </p:txBody>
      </p:sp>
      <p:sp>
        <p:nvSpPr>
          <p:cNvPr id="54" name="Line 54"/>
          <p:cNvSpPr>
            <a:spLocks noChangeShapeType="1"/>
          </p:cNvSpPr>
          <p:nvPr/>
        </p:nvSpPr>
        <p:spPr bwMode="auto">
          <a:xfrm>
            <a:off x="5791200" y="4206875"/>
            <a:ext cx="152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55" name="Line 55"/>
          <p:cNvSpPr>
            <a:spLocks noChangeShapeType="1"/>
          </p:cNvSpPr>
          <p:nvPr/>
        </p:nvSpPr>
        <p:spPr bwMode="auto">
          <a:xfrm>
            <a:off x="7696200" y="5502275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207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Peak </a:t>
            </a:r>
            <a:r>
              <a:rPr lang="en-US" sz="3200" dirty="0" smtClean="0"/>
              <a:t>function- performance graph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One way of providing some degree of insurance is to </a:t>
            </a:r>
            <a:r>
              <a:rPr lang="en-US" sz="2400" dirty="0" smtClean="0">
                <a:solidFill>
                  <a:schemeClr val="tx1"/>
                </a:solidFill>
              </a:rPr>
              <a:t>compare results </a:t>
            </a:r>
            <a:r>
              <a:rPr lang="en-US" sz="2400" dirty="0">
                <a:solidFill>
                  <a:schemeClr val="tx1"/>
                </a:solidFill>
              </a:rPr>
              <a:t>obtained under different rates of mutation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0" t="46807" r="30945" b="9094"/>
          <a:stretch/>
        </p:blipFill>
        <p:spPr bwMode="auto">
          <a:xfrm>
            <a:off x="1447800" y="2555544"/>
            <a:ext cx="4474963" cy="3323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5" t="35950" r="31061" b="19473"/>
          <a:stretch/>
        </p:blipFill>
        <p:spPr bwMode="auto">
          <a:xfrm>
            <a:off x="6705600" y="2590800"/>
            <a:ext cx="4391793" cy="32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28800" y="596019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Local maximum </a:t>
            </a:r>
            <a:r>
              <a:rPr lang="en-US" dirty="0"/>
              <a:t>solution</a:t>
            </a:r>
            <a:endParaRPr lang="fa-IR" dirty="0"/>
          </a:p>
        </p:txBody>
      </p:sp>
      <p:sp>
        <p:nvSpPr>
          <p:cNvPr id="6" name="Rectangle 5"/>
          <p:cNvSpPr/>
          <p:nvPr/>
        </p:nvSpPr>
        <p:spPr>
          <a:xfrm>
            <a:off x="7623998" y="5960196"/>
            <a:ext cx="25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global maximum solution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9559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 test- reliability test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Quality of optimization </a:t>
            </a:r>
            <a:r>
              <a:rPr lang="en-US" sz="2400" dirty="0" smtClean="0">
                <a:solidFill>
                  <a:schemeClr val="tx1"/>
                </a:solidFill>
              </a:rPr>
              <a:t>procedures are </a:t>
            </a:r>
            <a:r>
              <a:rPr lang="en-US" sz="2400" dirty="0">
                <a:solidFill>
                  <a:schemeClr val="tx1"/>
                </a:solidFill>
              </a:rPr>
              <a:t>frequently evaluated by using common standard literature benchmarks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5" t="21201" r="24543" b="27596"/>
          <a:stretch/>
        </p:blipFill>
        <p:spPr bwMode="auto">
          <a:xfrm>
            <a:off x="6172200" y="2165445"/>
            <a:ext cx="4899546" cy="335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2" t="61582" r="23001" b="25576"/>
          <a:stretch/>
        </p:blipFill>
        <p:spPr bwMode="auto">
          <a:xfrm>
            <a:off x="6172200" y="5486400"/>
            <a:ext cx="4899546" cy="71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9" t="27831" r="24593" b="18995"/>
          <a:stretch/>
        </p:blipFill>
        <p:spPr bwMode="auto">
          <a:xfrm>
            <a:off x="914400" y="2215396"/>
            <a:ext cx="5101346" cy="364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60786" r="26086" b="32368"/>
          <a:stretch/>
        </p:blipFill>
        <p:spPr bwMode="auto">
          <a:xfrm>
            <a:off x="914400" y="5795636"/>
            <a:ext cx="5101346" cy="45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3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GA test-performance (convergence) graph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4" t="34547" r="36518" b="28199"/>
          <a:stretch/>
        </p:blipFill>
        <p:spPr bwMode="auto">
          <a:xfrm>
            <a:off x="1541194" y="1447800"/>
            <a:ext cx="3889612" cy="319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5" t="37383" r="35041" b="21383"/>
          <a:stretch/>
        </p:blipFill>
        <p:spPr bwMode="auto">
          <a:xfrm>
            <a:off x="3240340" y="2209800"/>
            <a:ext cx="4299044" cy="353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t="41045" r="34345" b="18199"/>
          <a:stretch/>
        </p:blipFill>
        <p:spPr bwMode="auto">
          <a:xfrm>
            <a:off x="5389862" y="2707943"/>
            <a:ext cx="4380932" cy="349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9" t="34229" r="27264" b="21194"/>
          <a:stretch/>
        </p:blipFill>
        <p:spPr bwMode="auto">
          <a:xfrm>
            <a:off x="1524000" y="1295400"/>
            <a:ext cx="8844753" cy="507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701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GA </a:t>
            </a:r>
            <a:r>
              <a:rPr lang="en-US" dirty="0" smtClean="0"/>
              <a:t>test- stability graph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3" t="33115" r="34030" b="31701"/>
          <a:stretch/>
        </p:blipFill>
        <p:spPr bwMode="auto">
          <a:xfrm>
            <a:off x="914400" y="1447800"/>
            <a:ext cx="4735773" cy="30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0" t="36269" r="35241" b="23293"/>
          <a:stretch/>
        </p:blipFill>
        <p:spPr bwMode="auto">
          <a:xfrm>
            <a:off x="5899812" y="2590800"/>
            <a:ext cx="4441209" cy="346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92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Some GA Application Types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5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3278059"/>
              </p:ext>
            </p:extLst>
          </p:nvPr>
        </p:nvGraphicFramePr>
        <p:xfrm>
          <a:off x="2286000" y="1524000"/>
          <a:ext cx="7772400" cy="471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Document" r:id="rId3" imgW="7762921" imgH="4705313" progId="Word.Document.8">
                  <p:embed/>
                </p:oleObj>
              </mc:Choice>
              <mc:Fallback>
                <p:oleObj name="Document" r:id="rId3" imgW="7762921" imgH="4705313" progId="Word.Document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524000"/>
                        <a:ext cx="7772400" cy="471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31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Why genetic algorithms work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The GA techniques have a solid theoretical </a:t>
            </a:r>
            <a:r>
              <a:rPr lang="en-US" sz="2400" dirty="0" smtClean="0">
                <a:solidFill>
                  <a:schemeClr val="tx1"/>
                </a:solidFill>
              </a:rPr>
              <a:t>foundation. That </a:t>
            </a:r>
            <a:r>
              <a:rPr lang="en-US" sz="2400" dirty="0">
                <a:solidFill>
                  <a:schemeClr val="tx1"/>
                </a:solidFill>
              </a:rPr>
              <a:t>foundation is based </a:t>
            </a:r>
            <a:r>
              <a:rPr lang="en-US" sz="2400" dirty="0" smtClean="0">
                <a:solidFill>
                  <a:schemeClr val="tx1"/>
                </a:solidFill>
              </a:rPr>
              <a:t>on the </a:t>
            </a:r>
            <a:r>
              <a:rPr lang="en-US" sz="2400" dirty="0">
                <a:solidFill>
                  <a:schemeClr val="tx1"/>
                </a:solidFill>
              </a:rPr>
              <a:t>Schema Theorem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A schema is a set of bit strings </a:t>
            </a:r>
            <a:r>
              <a:rPr lang="en-US" sz="2400" dirty="0" smtClean="0">
                <a:solidFill>
                  <a:schemeClr val="tx1"/>
                </a:solidFill>
              </a:rPr>
              <a:t>of ones</a:t>
            </a:r>
            <a:r>
              <a:rPr lang="en-US" sz="2400" dirty="0">
                <a:solidFill>
                  <a:schemeClr val="tx1"/>
                </a:solidFill>
              </a:rPr>
              <a:t>, zeros and asterisks, where each asterisk can assume either value 1 or 0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 The ones </a:t>
            </a:r>
            <a:r>
              <a:rPr lang="en-US" sz="2400" dirty="0">
                <a:solidFill>
                  <a:schemeClr val="tx1"/>
                </a:solidFill>
              </a:rPr>
              <a:t>and zeros represent the fixed positions of a schema, while </a:t>
            </a:r>
            <a:r>
              <a:rPr lang="en-US" sz="2400" dirty="0" smtClean="0">
                <a:solidFill>
                  <a:schemeClr val="tx1"/>
                </a:solidFill>
              </a:rPr>
              <a:t>asterisks represent </a:t>
            </a:r>
            <a:r>
              <a:rPr lang="en-US" sz="2400" dirty="0">
                <a:solidFill>
                  <a:schemeClr val="tx1"/>
                </a:solidFill>
              </a:rPr>
              <a:t>‘wild cards</a:t>
            </a:r>
            <a:r>
              <a:rPr lang="en-US" sz="2400" dirty="0" smtClean="0">
                <a:solidFill>
                  <a:schemeClr val="tx1"/>
                </a:solidFill>
              </a:rPr>
              <a:t>’.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stands for a set </a:t>
            </a:r>
            <a:r>
              <a:rPr lang="en-US" sz="2400" dirty="0" smtClean="0">
                <a:solidFill>
                  <a:schemeClr val="tx1"/>
                </a:solidFill>
              </a:rPr>
              <a:t>of 4-bit </a:t>
            </a:r>
            <a:r>
              <a:rPr lang="en-US" sz="2400" dirty="0">
                <a:solidFill>
                  <a:schemeClr val="tx1"/>
                </a:solidFill>
              </a:rPr>
              <a:t>strings. Each string in this set begins with 1 and ends with 0. These </a:t>
            </a:r>
            <a:r>
              <a:rPr lang="en-US" sz="2400" dirty="0" smtClean="0">
                <a:solidFill>
                  <a:schemeClr val="tx1"/>
                </a:solidFill>
              </a:rPr>
              <a:t>strings are </a:t>
            </a:r>
            <a:r>
              <a:rPr lang="en-US" sz="2400" dirty="0">
                <a:solidFill>
                  <a:schemeClr val="tx1"/>
                </a:solidFill>
              </a:rPr>
              <a:t>called instances of the schema.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2" t="61930" r="35522" b="34807"/>
          <a:stretch/>
        </p:blipFill>
        <p:spPr bwMode="auto">
          <a:xfrm>
            <a:off x="8991600" y="5029200"/>
            <a:ext cx="1636594" cy="47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02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R</a:t>
            </a:r>
            <a:r>
              <a:rPr lang="en-US" sz="3200" dirty="0" smtClean="0"/>
              <a:t>elationship </a:t>
            </a:r>
            <a:r>
              <a:rPr lang="en-US" sz="3200" dirty="0"/>
              <a:t>between a schema and a chromosome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chromosome matches a schema when the fixed positions in </a:t>
            </a:r>
            <a:r>
              <a:rPr lang="en-US" sz="2400" dirty="0" smtClean="0">
                <a:solidFill>
                  <a:schemeClr val="tx1"/>
                </a:solidFill>
              </a:rPr>
              <a:t>the schema </a:t>
            </a:r>
            <a:r>
              <a:rPr lang="en-US" sz="2400" dirty="0">
                <a:solidFill>
                  <a:schemeClr val="tx1"/>
                </a:solidFill>
              </a:rPr>
              <a:t>match the corresponding positions in the </a:t>
            </a:r>
            <a:r>
              <a:rPr lang="en-US" sz="2400" dirty="0" smtClean="0">
                <a:solidFill>
                  <a:schemeClr val="tx1"/>
                </a:solidFill>
              </a:rPr>
              <a:t>chromosome.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These chromosomes </a:t>
            </a:r>
            <a:r>
              <a:rPr lang="en-US" sz="2400" dirty="0" smtClean="0">
                <a:solidFill>
                  <a:schemeClr val="tx1"/>
                </a:solidFill>
              </a:rPr>
              <a:t>are said </a:t>
            </a:r>
            <a:r>
              <a:rPr lang="en-US" sz="2400" dirty="0">
                <a:solidFill>
                  <a:schemeClr val="tx1"/>
                </a:solidFill>
              </a:rPr>
              <a:t>to be instances of the schema H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number of defined bits (non-asterisks) in a schema is called the order.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schema H, for example, has two defined bits, and thus its order is 2.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60497" r="66667" b="24697"/>
          <a:stretch/>
        </p:blipFill>
        <p:spPr bwMode="auto">
          <a:xfrm>
            <a:off x="6019800" y="2405530"/>
            <a:ext cx="1078173" cy="126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2" t="61930" r="35522" b="34807"/>
          <a:stretch/>
        </p:blipFill>
        <p:spPr bwMode="auto">
          <a:xfrm>
            <a:off x="3962400" y="2872783"/>
            <a:ext cx="1143000" cy="33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5410200" y="2921470"/>
            <a:ext cx="457200" cy="312649"/>
          </a:xfrm>
          <a:prstGeom prst="rightArrow">
            <a:avLst/>
          </a:prstGeom>
          <a:solidFill>
            <a:schemeClr val="accent3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999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Relationship between a schema and a chromosome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300" dirty="0">
                <a:solidFill>
                  <a:schemeClr val="tx1"/>
                </a:solidFill>
              </a:rPr>
              <a:t>In short, genetic algorithms manipulate schemata </a:t>
            </a:r>
            <a:r>
              <a:rPr lang="en-US" sz="2300" dirty="0" smtClean="0">
                <a:solidFill>
                  <a:schemeClr val="tx1"/>
                </a:solidFill>
              </a:rPr>
              <a:t>when </a:t>
            </a:r>
            <a:r>
              <a:rPr lang="en-US" sz="2300" dirty="0">
                <a:solidFill>
                  <a:schemeClr val="tx1"/>
                </a:solidFill>
              </a:rPr>
              <a:t>they run. If GAs use a technique that makes </a:t>
            </a:r>
            <a:r>
              <a:rPr lang="en-US" sz="2300" dirty="0" smtClean="0">
                <a:solidFill>
                  <a:schemeClr val="tx1"/>
                </a:solidFill>
              </a:rPr>
              <a:t>the probability </a:t>
            </a:r>
            <a:r>
              <a:rPr lang="en-US" sz="2300" dirty="0">
                <a:solidFill>
                  <a:schemeClr val="tx1"/>
                </a:solidFill>
              </a:rPr>
              <a:t>of reproduction proportional to chromosome fitness, then </a:t>
            </a:r>
            <a:r>
              <a:rPr lang="en-US" sz="2300" dirty="0" smtClean="0">
                <a:solidFill>
                  <a:schemeClr val="tx1"/>
                </a:solidFill>
              </a:rPr>
              <a:t>according to </a:t>
            </a:r>
            <a:r>
              <a:rPr lang="en-US" sz="2300" dirty="0">
                <a:solidFill>
                  <a:schemeClr val="tx1"/>
                </a:solidFill>
              </a:rPr>
              <a:t>the Schema Theorem (Holland, 1975), we can predict the presence of a </a:t>
            </a:r>
            <a:r>
              <a:rPr lang="en-US" sz="2300" dirty="0" smtClean="0">
                <a:solidFill>
                  <a:schemeClr val="tx1"/>
                </a:solidFill>
              </a:rPr>
              <a:t>given schema </a:t>
            </a:r>
            <a:r>
              <a:rPr lang="en-US" sz="2300" dirty="0">
                <a:solidFill>
                  <a:schemeClr val="tx1"/>
                </a:solidFill>
              </a:rPr>
              <a:t>in the next chromosome generation. </a:t>
            </a:r>
            <a:endParaRPr lang="en-US" sz="2300" dirty="0" smtClean="0">
              <a:solidFill>
                <a:schemeClr val="tx1"/>
              </a:solidFill>
            </a:endParaRPr>
          </a:p>
          <a:p>
            <a:pPr algn="just"/>
            <a:r>
              <a:rPr lang="en-US" sz="2300" dirty="0" smtClean="0">
                <a:solidFill>
                  <a:schemeClr val="tx1"/>
                </a:solidFill>
              </a:rPr>
              <a:t>In </a:t>
            </a:r>
            <a:r>
              <a:rPr lang="en-US" sz="2300" dirty="0">
                <a:solidFill>
                  <a:schemeClr val="tx1"/>
                </a:solidFill>
              </a:rPr>
              <a:t>other words, we can describe </a:t>
            </a:r>
            <a:r>
              <a:rPr lang="en-US" sz="2300" dirty="0" smtClean="0">
                <a:solidFill>
                  <a:schemeClr val="tx1"/>
                </a:solidFill>
              </a:rPr>
              <a:t>the GA’s behavior </a:t>
            </a:r>
            <a:r>
              <a:rPr lang="en-US" sz="2300" dirty="0">
                <a:solidFill>
                  <a:schemeClr val="tx1"/>
                </a:solidFill>
              </a:rPr>
              <a:t>in terms of the increase or decrease in the number of instances </a:t>
            </a:r>
            <a:r>
              <a:rPr lang="en-US" sz="2300" dirty="0" smtClean="0">
                <a:solidFill>
                  <a:schemeClr val="tx1"/>
                </a:solidFill>
              </a:rPr>
              <a:t>of a </a:t>
            </a:r>
            <a:r>
              <a:rPr lang="en-US" sz="2300" dirty="0">
                <a:solidFill>
                  <a:schemeClr val="tx1"/>
                </a:solidFill>
              </a:rPr>
              <a:t>given schema (Goldberg, 1989).</a:t>
            </a:r>
            <a:endParaRPr lang="fa-IR" sz="23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81200" y="4135272"/>
            <a:ext cx="8153400" cy="1371600"/>
          </a:xfrm>
          <a:prstGeom prst="rect">
            <a:avLst/>
          </a:prstGeom>
          <a:solidFill>
            <a:schemeClr val="accent3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 schema with above-average fitness will indeed tend to occur more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frequently in the next generation of chromosomes, and a schema with </a:t>
            </a:r>
            <a:r>
              <a:rPr lang="en-US" sz="2000" dirty="0" smtClean="0">
                <a:solidFill>
                  <a:schemeClr val="tx1"/>
                </a:solidFill>
              </a:rPr>
              <a:t>below average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fitness </a:t>
            </a:r>
            <a:r>
              <a:rPr lang="en-US" sz="2000" dirty="0">
                <a:solidFill>
                  <a:schemeClr val="tx1"/>
                </a:solidFill>
              </a:rPr>
              <a:t>will tend to occur less frequently.</a:t>
            </a:r>
            <a:endParaRPr lang="fa-I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2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ffects </a:t>
            </a:r>
            <a:r>
              <a:rPr lang="en-US" sz="3200" dirty="0"/>
              <a:t>caused by crossover and mutation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Crossover and mutation can both create and destroy instances of a schema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 Here we </a:t>
            </a:r>
            <a:r>
              <a:rPr lang="en-US" sz="2400" dirty="0">
                <a:solidFill>
                  <a:schemeClr val="tx1"/>
                </a:solidFill>
              </a:rPr>
              <a:t>will consider only destructive effects, that is effects that decrease the </a:t>
            </a:r>
            <a:r>
              <a:rPr lang="en-US" sz="2400" dirty="0" smtClean="0">
                <a:solidFill>
                  <a:schemeClr val="tx1"/>
                </a:solidFill>
              </a:rPr>
              <a:t>number of </a:t>
            </a:r>
            <a:r>
              <a:rPr lang="en-US" sz="2400" dirty="0">
                <a:solidFill>
                  <a:schemeClr val="tx1"/>
                </a:solidFill>
              </a:rPr>
              <a:t>instances of the schema H.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The schema will survive after crossover if at least one of </a:t>
            </a:r>
            <a:r>
              <a:rPr lang="en-US" sz="2400" dirty="0" smtClean="0">
                <a:solidFill>
                  <a:schemeClr val="tx1"/>
                </a:solidFill>
              </a:rPr>
              <a:t>its offspring </a:t>
            </a:r>
            <a:r>
              <a:rPr lang="en-US" sz="2400" dirty="0">
                <a:solidFill>
                  <a:schemeClr val="tx1"/>
                </a:solidFill>
              </a:rPr>
              <a:t>is also its instance.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This </a:t>
            </a:r>
            <a:r>
              <a:rPr lang="en-US" sz="2400" dirty="0">
                <a:solidFill>
                  <a:schemeClr val="tx1"/>
                </a:solidFill>
              </a:rPr>
              <a:t>is the case when crossover does not </a:t>
            </a:r>
            <a:r>
              <a:rPr lang="en-US" sz="2400" dirty="0" smtClean="0">
                <a:solidFill>
                  <a:schemeClr val="tx1"/>
                </a:solidFill>
              </a:rPr>
              <a:t>occur within </a:t>
            </a:r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i="1" dirty="0">
                <a:solidFill>
                  <a:schemeClr val="tx1"/>
                </a:solidFill>
              </a:rPr>
              <a:t>defining length </a:t>
            </a:r>
            <a:r>
              <a:rPr lang="en-US" sz="2400" dirty="0">
                <a:solidFill>
                  <a:schemeClr val="tx1"/>
                </a:solidFill>
              </a:rPr>
              <a:t>of the schema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The distance between the outermost defined bits of a schema is </a:t>
            </a:r>
            <a:r>
              <a:rPr lang="en-US" sz="2400" dirty="0" smtClean="0">
                <a:solidFill>
                  <a:schemeClr val="tx1"/>
                </a:solidFill>
              </a:rPr>
              <a:t>called defining </a:t>
            </a:r>
            <a:r>
              <a:rPr lang="en-US" sz="2400" dirty="0">
                <a:solidFill>
                  <a:schemeClr val="tx1"/>
                </a:solidFill>
              </a:rPr>
              <a:t>length.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4" t="43304" r="25373" b="53512"/>
          <a:stretch/>
        </p:blipFill>
        <p:spPr bwMode="auto">
          <a:xfrm>
            <a:off x="3048000" y="5087204"/>
            <a:ext cx="2871145" cy="42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4" t="46458" r="61111" b="50358"/>
          <a:stretch/>
        </p:blipFill>
        <p:spPr bwMode="auto">
          <a:xfrm>
            <a:off x="3048000" y="5688842"/>
            <a:ext cx="2786071" cy="4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32515" y="5115216"/>
            <a:ext cx="30168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3</a:t>
            </a:r>
            <a:endParaRPr lang="fa-IR" dirty="0"/>
          </a:p>
        </p:txBody>
      </p:sp>
      <p:sp>
        <p:nvSpPr>
          <p:cNvPr id="8" name="TextBox 7"/>
          <p:cNvSpPr txBox="1"/>
          <p:nvPr/>
        </p:nvSpPr>
        <p:spPr>
          <a:xfrm>
            <a:off x="6633652" y="5636948"/>
            <a:ext cx="30168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5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7325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Effects caused by crossover and mutation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If crossover takes place within the defining length, the schema H can be destroyed and offspring that are not instances of H can be created.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Thus</a:t>
            </a:r>
            <a:r>
              <a:rPr lang="en-US" sz="2400" dirty="0">
                <a:solidFill>
                  <a:schemeClr val="tx1"/>
                </a:solidFill>
              </a:rPr>
              <a:t>, the probability that the schema H will survive after crossover can be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  defined </a:t>
            </a:r>
            <a:r>
              <a:rPr lang="en-US" sz="2400" dirty="0">
                <a:solidFill>
                  <a:schemeClr val="tx1"/>
                </a:solidFill>
              </a:rPr>
              <a:t>as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i="1" dirty="0" smtClean="0"/>
              <a:t>   l 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i="1" dirty="0" err="1">
                <a:solidFill>
                  <a:schemeClr val="tx1"/>
                </a:solidFill>
              </a:rPr>
              <a:t>l</a:t>
            </a:r>
            <a:r>
              <a:rPr lang="en-US" sz="2400" i="1" baseline="-25000" dirty="0" err="1">
                <a:solidFill>
                  <a:schemeClr val="tx1"/>
                </a:solidFill>
              </a:rPr>
              <a:t>d</a:t>
            </a:r>
            <a:r>
              <a:rPr lang="en-US" sz="2400" dirty="0">
                <a:solidFill>
                  <a:schemeClr val="tx1"/>
                </a:solidFill>
              </a:rPr>
              <a:t> are, respectively, the length </a:t>
            </a:r>
            <a:r>
              <a:rPr lang="en-US" sz="2400" dirty="0" smtClean="0">
                <a:solidFill>
                  <a:schemeClr val="tx1"/>
                </a:solidFill>
              </a:rPr>
              <a:t>and the </a:t>
            </a:r>
            <a:r>
              <a:rPr lang="en-US" sz="2400" dirty="0">
                <a:solidFill>
                  <a:schemeClr val="tx1"/>
                </a:solidFill>
              </a:rPr>
              <a:t>defining length of the schema H</a:t>
            </a:r>
            <a:r>
              <a:rPr lang="en-US" sz="2400" dirty="0" smtClean="0"/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It is clear, that the probability of survival under crossover is higher for short schemata rather than for long ones.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5" t="47602" r="59901" b="43801"/>
          <a:stretch/>
        </p:blipFill>
        <p:spPr bwMode="auto">
          <a:xfrm>
            <a:off x="4191000" y="3048000"/>
            <a:ext cx="25738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27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Classification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cs typeface="+mj-cs"/>
              </a:rPr>
              <a:t>Several different methods of evolutionary computation are now known. </a:t>
            </a:r>
          </a:p>
          <a:p>
            <a:pPr algn="just"/>
            <a:r>
              <a:rPr lang="en-US" sz="2400" dirty="0" smtClean="0">
                <a:solidFill>
                  <a:schemeClr val="tx1"/>
                </a:solidFill>
                <a:cs typeface="+mj-cs"/>
              </a:rPr>
              <a:t>They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all simulate natural evolution, generally by creating a population of individuals, evaluating their fitness, generating a new population through genetic operations, and repeating this process a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number of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times.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726218" y="3980597"/>
            <a:ext cx="1828800" cy="106680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Genetic Algorithm (GA)</a:t>
            </a:r>
            <a:endParaRPr lang="fa-IR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257800" y="3541594"/>
            <a:ext cx="2133600" cy="10668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Genetic Programming (GP)</a:t>
            </a:r>
            <a:endParaRPr lang="fa-IR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4685732"/>
            <a:ext cx="2032000" cy="10668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Evolutionary Strategy(ES)</a:t>
            </a:r>
            <a:endParaRPr lang="fa-IR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616700" y="4164842"/>
            <a:ext cx="2209800" cy="10668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Evolutionary Programming (</a:t>
            </a:r>
            <a:r>
              <a:rPr lang="en-US" b="1" dirty="0" smtClean="0">
                <a:solidFill>
                  <a:schemeClr val="tx1"/>
                </a:solidFill>
              </a:rPr>
              <a:t>EP)</a:t>
            </a:r>
            <a:endParaRPr lang="fa-I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7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Let </a:t>
            </a:r>
            <a:r>
              <a:rPr lang="en-US" sz="2400" i="1" dirty="0">
                <a:solidFill>
                  <a:schemeClr val="tx1"/>
                </a:solidFill>
              </a:rPr>
              <a:t>p</a:t>
            </a:r>
            <a:r>
              <a:rPr lang="en-US" sz="2400" i="1" baseline="-25000" dirty="0">
                <a:solidFill>
                  <a:schemeClr val="tx1"/>
                </a:solidFill>
              </a:rPr>
              <a:t>m</a:t>
            </a:r>
            <a:r>
              <a:rPr lang="en-US" sz="2400" baseline="-25000" dirty="0">
                <a:solidFill>
                  <a:schemeClr val="tx1"/>
                </a:solidFill>
              </a:rPr>
              <a:t>  </a:t>
            </a:r>
            <a:r>
              <a:rPr lang="en-US" sz="2400" dirty="0">
                <a:solidFill>
                  <a:schemeClr val="tx1"/>
                </a:solidFill>
              </a:rPr>
              <a:t>be the mutation probability for any bit of the schema H, and n be the order of the schema H.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Then (1- p</a:t>
            </a:r>
            <a:r>
              <a:rPr lang="en-US" sz="2400" baseline="-25000" dirty="0">
                <a:solidFill>
                  <a:schemeClr val="tx1"/>
                </a:solidFill>
              </a:rPr>
              <a:t>m</a:t>
            </a:r>
            <a:r>
              <a:rPr lang="en-US" sz="2400" dirty="0">
                <a:solidFill>
                  <a:schemeClr val="tx1"/>
                </a:solidFill>
              </a:rPr>
              <a:t>) represents the probability that the bit will not be mutated, and thus the probability that the schema H will survive after mutation is determined as:</a:t>
            </a:r>
            <a:endParaRPr lang="fa-IR" sz="2400" dirty="0">
              <a:solidFill>
                <a:schemeClr val="tx1"/>
              </a:solidFill>
            </a:endParaRP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1" t="54289" r="62587" b="39502"/>
          <a:stretch/>
        </p:blipFill>
        <p:spPr bwMode="auto">
          <a:xfrm>
            <a:off x="4114800" y="3505200"/>
            <a:ext cx="2022902" cy="6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5181600"/>
            <a:ext cx="815340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/>
              <a:t>It is also clear that the probability of survival under mutation is higher for</a:t>
            </a:r>
          </a:p>
          <a:p>
            <a:pPr algn="ctr"/>
            <a:r>
              <a:rPr lang="en-US" sz="2000" dirty="0"/>
              <a:t>low-order schemata than for high-order ones.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412844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Schema Theorem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This equation describes the growth of a schema from one generation to </a:t>
            </a:r>
            <a:r>
              <a:rPr lang="en-US" sz="2400" dirty="0" smtClean="0">
                <a:solidFill>
                  <a:schemeClr val="tx1"/>
                </a:solidFill>
              </a:rPr>
              <a:t>the next. It is known as the Schema Theorem: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Because </a:t>
            </a:r>
            <a:r>
              <a:rPr lang="en-US" sz="2400" dirty="0" smtClean="0">
                <a:solidFill>
                  <a:schemeClr val="tx1"/>
                </a:solidFill>
              </a:rPr>
              <a:t>equation considers only the </a:t>
            </a:r>
            <a:r>
              <a:rPr lang="en-US" sz="2400" dirty="0">
                <a:solidFill>
                  <a:schemeClr val="tx1"/>
                </a:solidFill>
              </a:rPr>
              <a:t>destructive effects of crossover and mutation, it gives us a lower </a:t>
            </a:r>
            <a:r>
              <a:rPr lang="en-US" sz="2400" dirty="0" smtClean="0">
                <a:solidFill>
                  <a:schemeClr val="tx1"/>
                </a:solidFill>
              </a:rPr>
              <a:t>bound on </a:t>
            </a:r>
            <a:r>
              <a:rPr lang="en-US" sz="2400" dirty="0">
                <a:solidFill>
                  <a:schemeClr val="tx1"/>
                </a:solidFill>
              </a:rPr>
              <a:t>the number of instances of the schema H in the next generation.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42547" r="40646" b="50000"/>
          <a:stretch/>
        </p:blipFill>
        <p:spPr bwMode="auto">
          <a:xfrm>
            <a:off x="2971800" y="2438400"/>
            <a:ext cx="603902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330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Advantages of GA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A fastest search technique</a:t>
            </a:r>
          </a:p>
          <a:p>
            <a:r>
              <a:rPr lang="en-US" sz="2400" dirty="0">
                <a:solidFill>
                  <a:schemeClr val="tx1"/>
                </a:solidFill>
              </a:rPr>
              <a:t>GAs will produce "close" to optimal results in a "reasonable" amount of time</a:t>
            </a:r>
          </a:p>
          <a:p>
            <a:r>
              <a:rPr lang="en-US" sz="2400" dirty="0">
                <a:solidFill>
                  <a:schemeClr val="tx1"/>
                </a:solidFill>
              </a:rPr>
              <a:t>Suitable for parallel processing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Fairly simple to develop</a:t>
            </a:r>
          </a:p>
          <a:p>
            <a:r>
              <a:rPr lang="en-US" sz="2400" dirty="0">
                <a:solidFill>
                  <a:schemeClr val="tx1"/>
                </a:solidFill>
              </a:rPr>
              <a:t>Makes no assumptions about the problem space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Drawbacks of GA</a:t>
            </a:r>
            <a:endParaRPr lang="fa-I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Number of permutations of  functions and variables.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search space is vast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It  requires a lot of computer work, even when a good set of operations, terminals and controlling algorithm are </a:t>
            </a:r>
            <a:r>
              <a:rPr lang="en-US" sz="2400" dirty="0" smtClean="0">
                <a:solidFill>
                  <a:schemeClr val="tx1"/>
                </a:solidFill>
              </a:rPr>
              <a:t>chosen.</a:t>
            </a:r>
            <a:endParaRPr lang="en-US" sz="2400" dirty="0">
              <a:solidFill>
                <a:schemeClr val="tx1"/>
              </a:solidFill>
            </a:endParaRP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6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Genetic algorithms are a very powerful tool, but need to be </a:t>
            </a:r>
            <a:r>
              <a:rPr lang="en-US" sz="2400" dirty="0" smtClean="0">
                <a:solidFill>
                  <a:schemeClr val="tx1"/>
                </a:solidFill>
              </a:rPr>
              <a:t>applied intelligently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For example, coding the problem as a bit string may change the nature </a:t>
            </a:r>
            <a:r>
              <a:rPr lang="en-US" sz="2400" dirty="0" smtClean="0">
                <a:solidFill>
                  <a:schemeClr val="tx1"/>
                </a:solidFill>
              </a:rPr>
              <a:t>of the </a:t>
            </a:r>
            <a:r>
              <a:rPr lang="en-US" sz="2400" dirty="0">
                <a:solidFill>
                  <a:schemeClr val="tx1"/>
                </a:solidFill>
              </a:rPr>
              <a:t>problem being investigated.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In </a:t>
            </a:r>
            <a:r>
              <a:rPr lang="en-US" sz="2400" dirty="0">
                <a:solidFill>
                  <a:schemeClr val="tx1"/>
                </a:solidFill>
              </a:rPr>
              <a:t>other words, there is a danger that the </a:t>
            </a:r>
            <a:r>
              <a:rPr lang="en-US" sz="2400" dirty="0" smtClean="0">
                <a:solidFill>
                  <a:schemeClr val="tx1"/>
                </a:solidFill>
              </a:rPr>
              <a:t>coded representation </a:t>
            </a:r>
            <a:r>
              <a:rPr lang="en-US" sz="2400" dirty="0">
                <a:solidFill>
                  <a:schemeClr val="tx1"/>
                </a:solidFill>
              </a:rPr>
              <a:t>becomes a problem that is different from the one we wanted </a:t>
            </a:r>
            <a:r>
              <a:rPr lang="en-US" sz="2400" dirty="0" smtClean="0">
                <a:solidFill>
                  <a:schemeClr val="tx1"/>
                </a:solidFill>
              </a:rPr>
              <a:t>to solve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40" y="1814052"/>
            <a:ext cx="3192461" cy="43513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sp>
        <p:nvSpPr>
          <p:cNvPr id="6" name="Rectangle 5"/>
          <p:cNvSpPr/>
          <p:nvPr/>
        </p:nvSpPr>
        <p:spPr>
          <a:xfrm>
            <a:off x="1696065" y="1932039"/>
            <a:ext cx="3937819" cy="1622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Thanks for your attention.</a:t>
            </a:r>
            <a:endParaRPr lang="fa-IR" sz="40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An evolution strategy is a purely numerical </a:t>
            </a:r>
            <a:r>
              <a:rPr lang="en-US" sz="2400" dirty="0" smtClean="0">
                <a:solidFill>
                  <a:schemeClr val="tx1"/>
                </a:solidFill>
              </a:rPr>
              <a:t>optimization </a:t>
            </a:r>
            <a:r>
              <a:rPr lang="en-US" sz="2400" dirty="0">
                <a:solidFill>
                  <a:schemeClr val="tx1"/>
                </a:solidFill>
              </a:rPr>
              <a:t>procedure that </a:t>
            </a:r>
            <a:r>
              <a:rPr lang="en-US" sz="2400" dirty="0" smtClean="0">
                <a:solidFill>
                  <a:schemeClr val="tx1"/>
                </a:solidFill>
              </a:rPr>
              <a:t>is similar </a:t>
            </a:r>
            <a:r>
              <a:rPr lang="en-US" sz="2400" dirty="0">
                <a:solidFill>
                  <a:schemeClr val="tx1"/>
                </a:solidFill>
              </a:rPr>
              <a:t>to a focused Monte Carlo search.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Unlike </a:t>
            </a:r>
            <a:r>
              <a:rPr lang="en-US" sz="2400" dirty="0">
                <a:solidFill>
                  <a:schemeClr val="tx1"/>
                </a:solidFill>
              </a:rPr>
              <a:t>genetic algorithms, </a:t>
            </a:r>
            <a:r>
              <a:rPr lang="en-US" sz="2400" dirty="0" smtClean="0">
                <a:solidFill>
                  <a:schemeClr val="tx1"/>
                </a:solidFill>
              </a:rPr>
              <a:t>evolution strategies </a:t>
            </a:r>
            <a:r>
              <a:rPr lang="en-US" sz="2400" dirty="0">
                <a:solidFill>
                  <a:schemeClr val="tx1"/>
                </a:solidFill>
              </a:rPr>
              <a:t>use only a mutation operator.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In </a:t>
            </a:r>
            <a:r>
              <a:rPr lang="en-US" sz="2400" dirty="0">
                <a:solidFill>
                  <a:schemeClr val="tx1"/>
                </a:solidFill>
              </a:rPr>
              <a:t>addition, the representation of </a:t>
            </a:r>
            <a:r>
              <a:rPr lang="en-US" sz="2400" dirty="0" smtClean="0">
                <a:solidFill>
                  <a:schemeClr val="tx1"/>
                </a:solidFill>
              </a:rPr>
              <a:t>a problem </a:t>
            </a:r>
            <a:r>
              <a:rPr lang="en-US" sz="2400" dirty="0">
                <a:solidFill>
                  <a:schemeClr val="tx1"/>
                </a:solidFill>
              </a:rPr>
              <a:t>in a coded form is not required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Evolution strategies are used in technical </a:t>
            </a:r>
            <a:r>
              <a:rPr lang="en-US" sz="2400" dirty="0" smtClean="0">
                <a:solidFill>
                  <a:schemeClr val="tx1"/>
                </a:solidFill>
              </a:rPr>
              <a:t>optimization </a:t>
            </a:r>
            <a:r>
              <a:rPr lang="en-US" sz="2400" dirty="0">
                <a:solidFill>
                  <a:schemeClr val="tx1"/>
                </a:solidFill>
              </a:rPr>
              <a:t>problems when </a:t>
            </a:r>
            <a:r>
              <a:rPr lang="en-US" sz="2400" dirty="0" smtClean="0">
                <a:solidFill>
                  <a:schemeClr val="tx1"/>
                </a:solidFill>
              </a:rPr>
              <a:t>no analytical </a:t>
            </a:r>
            <a:r>
              <a:rPr lang="en-US" sz="2400" dirty="0">
                <a:solidFill>
                  <a:schemeClr val="tx1"/>
                </a:solidFill>
              </a:rPr>
              <a:t>objective function is available, and no conventional </a:t>
            </a:r>
            <a:r>
              <a:rPr lang="en-US" sz="2400" dirty="0" smtClean="0">
                <a:solidFill>
                  <a:schemeClr val="tx1"/>
                </a:solidFill>
              </a:rPr>
              <a:t>optimization method </a:t>
            </a:r>
            <a:r>
              <a:rPr lang="en-US" sz="2400" dirty="0">
                <a:solidFill>
                  <a:schemeClr val="tx1"/>
                </a:solidFill>
              </a:rPr>
              <a:t>exists – only the engineer’s intuition.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Genetic programming is a recent development in the area of </a:t>
            </a:r>
            <a:r>
              <a:rPr lang="en-US" sz="2400" dirty="0" smtClean="0">
                <a:solidFill>
                  <a:schemeClr val="tx1"/>
                </a:solidFill>
              </a:rPr>
              <a:t>evolutionary computation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1"/>
                </a:solidFill>
              </a:rPr>
              <a:t>was greatly stimulated in the 1990s by John </a:t>
            </a:r>
            <a:r>
              <a:rPr lang="en-US" sz="2400" dirty="0" err="1">
                <a:solidFill>
                  <a:schemeClr val="tx1"/>
                </a:solidFill>
              </a:rPr>
              <a:t>Koza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Genetic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programming </a:t>
            </a:r>
            <a:r>
              <a:rPr lang="en-US" sz="2400" dirty="0">
                <a:solidFill>
                  <a:schemeClr val="tx1"/>
                </a:solidFill>
              </a:rPr>
              <a:t>applies the same evolutionary approach as genetic algorithms.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However, genetic programming is no longer breeding bit strings that </a:t>
            </a:r>
            <a:r>
              <a:rPr lang="en-US" sz="2400" dirty="0" smtClean="0">
                <a:solidFill>
                  <a:schemeClr val="tx1"/>
                </a:solidFill>
              </a:rPr>
              <a:t>represent coded </a:t>
            </a:r>
            <a:r>
              <a:rPr lang="en-US" sz="2400" dirty="0">
                <a:solidFill>
                  <a:schemeClr val="tx1"/>
                </a:solidFill>
              </a:rPr>
              <a:t>solutions but complete computer programs that solve a problem </a:t>
            </a:r>
            <a:r>
              <a:rPr lang="en-US" sz="2400" dirty="0" smtClean="0">
                <a:solidFill>
                  <a:schemeClr val="tx1"/>
                </a:solidFill>
              </a:rPr>
              <a:t>at hand.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Solving a problem by genetic programming involves determining the set </a:t>
            </a:r>
            <a:r>
              <a:rPr lang="en-US" sz="2400" dirty="0" smtClean="0">
                <a:solidFill>
                  <a:schemeClr val="tx1"/>
                </a:solidFill>
              </a:rPr>
              <a:t>of arguments</a:t>
            </a:r>
            <a:r>
              <a:rPr lang="en-US" sz="2400" dirty="0">
                <a:solidFill>
                  <a:schemeClr val="tx1"/>
                </a:solidFill>
              </a:rPr>
              <a:t>, selecting the set of functions, defining a fitness function </a:t>
            </a:r>
            <a:r>
              <a:rPr lang="en-US" sz="2400" dirty="0" smtClean="0">
                <a:solidFill>
                  <a:schemeClr val="tx1"/>
                </a:solidFill>
              </a:rPr>
              <a:t>to evaluate </a:t>
            </a:r>
            <a:r>
              <a:rPr lang="en-US" sz="2400" dirty="0">
                <a:solidFill>
                  <a:schemeClr val="tx1"/>
                </a:solidFill>
              </a:rPr>
              <a:t>the performance of created computer programs, and choosing </a:t>
            </a:r>
            <a:r>
              <a:rPr lang="en-US" sz="2400" dirty="0" smtClean="0">
                <a:solidFill>
                  <a:schemeClr val="tx1"/>
                </a:solidFill>
              </a:rPr>
              <a:t>the method </a:t>
            </a:r>
            <a:r>
              <a:rPr lang="en-US" sz="2400" dirty="0">
                <a:solidFill>
                  <a:schemeClr val="tx1"/>
                </a:solidFill>
              </a:rPr>
              <a:t>for designating a result of the run.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History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Genetic Algorithms (GA) are a class of stochastic search algorithms based on biological evolution.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They have been used successfully for tackling large, complex and multi modal search spaces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 smtClean="0">
              <a:solidFill>
                <a:schemeClr val="tx1"/>
              </a:solidFill>
              <a:cs typeface="+mj-cs"/>
            </a:endParaRPr>
          </a:p>
          <a:p>
            <a:r>
              <a:rPr lang="en-US" sz="2400" dirty="0" smtClean="0">
                <a:solidFill>
                  <a:schemeClr val="tx1"/>
                </a:solidFill>
                <a:cs typeface="+mj-cs"/>
              </a:rPr>
              <a:t>Originally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developed by John Holland (1975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).</a:t>
            </a:r>
            <a:endParaRPr lang="en-US" sz="2400" dirty="0">
              <a:solidFill>
                <a:schemeClr val="tx1"/>
              </a:solidFill>
              <a:cs typeface="+mj-cs"/>
            </a:endParaRPr>
          </a:p>
          <a:p>
            <a:r>
              <a:rPr lang="en-US" sz="2400" dirty="0" smtClean="0">
                <a:solidFill>
                  <a:schemeClr val="tx1"/>
                </a:solidFill>
                <a:cs typeface="+mj-cs"/>
              </a:rPr>
              <a:t>Inspired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by the biological evolution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process.</a:t>
            </a:r>
            <a:endParaRPr lang="en-US" sz="2400" dirty="0">
              <a:solidFill>
                <a:schemeClr val="tx1"/>
              </a:solidFill>
              <a:cs typeface="+mj-cs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cs typeface="+mj-cs"/>
              </a:rPr>
              <a:t>Uses concepts of “Natural Selection” and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“Genetic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cs typeface="+mj-cs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  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Inheritance” (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Darwin1859).</a:t>
            </a:r>
            <a:endParaRPr lang="en-US" sz="2400" dirty="0">
              <a:solidFill>
                <a:schemeClr val="tx1"/>
              </a:solidFill>
              <a:cs typeface="+mj-cs"/>
            </a:endParaRPr>
          </a:p>
          <a:p>
            <a:r>
              <a:rPr lang="en-US" sz="2400" dirty="0">
                <a:solidFill>
                  <a:schemeClr val="tx1"/>
                </a:solidFill>
                <a:cs typeface="+mj-cs"/>
              </a:rPr>
              <a:t>Particularly well suited for hard problems where little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is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cs typeface="+mj-cs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  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known about the underlying search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space.</a:t>
            </a:r>
            <a:endParaRPr lang="en-US" sz="2400" dirty="0">
              <a:solidFill>
                <a:schemeClr val="tx1"/>
              </a:solidFill>
              <a:cs typeface="+mj-cs"/>
            </a:endParaRPr>
          </a:p>
          <a:p>
            <a:r>
              <a:rPr lang="en-US" sz="2400" dirty="0">
                <a:solidFill>
                  <a:schemeClr val="tx1"/>
                </a:solidFill>
                <a:cs typeface="+mj-cs"/>
              </a:rPr>
              <a:t>Widely-used in business, science and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engineering.</a:t>
            </a:r>
            <a:endParaRPr lang="en-US" sz="24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2" descr="Photo of John Hollan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0600" y="2895600"/>
            <a:ext cx="2738951" cy="2570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67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Biological background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289323"/>
          </a:xfrm>
        </p:spPr>
        <p:txBody>
          <a:bodyPr>
            <a:normAutofit/>
          </a:bodyPr>
          <a:lstStyle/>
          <a:p>
            <a:pPr indent="-165100" algn="just">
              <a:lnSpc>
                <a:spcPct val="120000"/>
              </a:lnSpc>
            </a:pPr>
            <a:r>
              <a:rPr lang="en-GB" sz="2400" dirty="0">
                <a:solidFill>
                  <a:schemeClr val="tx1"/>
                </a:solidFill>
                <a:cs typeface="+mj-cs"/>
              </a:rPr>
              <a:t> Each cell of a living organisms contains chromosomes - strings of DNA</a:t>
            </a:r>
          </a:p>
          <a:p>
            <a:pPr indent="-165100" algn="just">
              <a:lnSpc>
                <a:spcPct val="120000"/>
              </a:lnSpc>
            </a:pPr>
            <a:r>
              <a:rPr lang="en-GB" sz="2400" dirty="0">
                <a:solidFill>
                  <a:schemeClr val="tx1"/>
                </a:solidFill>
                <a:cs typeface="+mj-cs"/>
              </a:rPr>
              <a:t> Each chromosome contains a set of genes - blocks of DNA</a:t>
            </a:r>
          </a:p>
          <a:p>
            <a:pPr indent="-165100" algn="just">
              <a:lnSpc>
                <a:spcPct val="120000"/>
              </a:lnSpc>
            </a:pPr>
            <a:r>
              <a:rPr lang="en-GB" sz="2400" dirty="0" smtClean="0">
                <a:solidFill>
                  <a:schemeClr val="tx1"/>
                </a:solidFill>
                <a:cs typeface="+mj-cs"/>
              </a:rPr>
              <a:t> Reproduction </a:t>
            </a:r>
            <a:r>
              <a:rPr lang="en-GB" sz="2400" dirty="0">
                <a:solidFill>
                  <a:schemeClr val="tx1"/>
                </a:solidFill>
                <a:cs typeface="+mj-cs"/>
              </a:rPr>
              <a:t>involves recombination of genes from  parents</a:t>
            </a:r>
          </a:p>
          <a:p>
            <a:pPr indent="-165100" algn="just">
              <a:lnSpc>
                <a:spcPct val="120000"/>
              </a:lnSpc>
            </a:pPr>
            <a:r>
              <a:rPr lang="en-GB" sz="2400" dirty="0">
                <a:solidFill>
                  <a:schemeClr val="tx1"/>
                </a:solidFill>
                <a:cs typeface="+mj-cs"/>
              </a:rPr>
              <a:t> The fitness of an organism is how much it can </a:t>
            </a:r>
            <a:r>
              <a:rPr lang="en-GB" sz="2400" dirty="0" smtClean="0">
                <a:solidFill>
                  <a:schemeClr val="tx1"/>
                </a:solidFill>
                <a:cs typeface="+mj-cs"/>
              </a:rPr>
              <a:t>reproduce </a:t>
            </a:r>
            <a:r>
              <a:rPr lang="en-GB" sz="2400" dirty="0">
                <a:solidFill>
                  <a:schemeClr val="tx1"/>
                </a:solidFill>
                <a:cs typeface="+mj-cs"/>
              </a:rPr>
              <a:t>before it dies</a:t>
            </a:r>
          </a:p>
          <a:p>
            <a:pPr marL="177800" indent="0" algn="just">
              <a:lnSpc>
                <a:spcPct val="120000"/>
              </a:lnSpc>
              <a:buNone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6"/>
          <a:stretch/>
        </p:blipFill>
        <p:spPr>
          <a:xfrm>
            <a:off x="4191000" y="3575713"/>
            <a:ext cx="4114800" cy="29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GA overview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8142514" cy="5097236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Genetic Algorithms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search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by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simultaneously considering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a number of potential solutions.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cs typeface="+mj-cs"/>
              </a:rPr>
              <a:t>These solutions are selected by using an objective fitness function.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cs typeface="+mj-cs"/>
              </a:rPr>
              <a:t>Selected solutions are then manipulated by using operators such as crossover and mutation to expand the search</a:t>
            </a:r>
            <a:r>
              <a:rPr lang="en-US" sz="2600" dirty="0">
                <a:solidFill>
                  <a:schemeClr val="tx1"/>
                </a:solidFill>
                <a:cs typeface="+mj-cs"/>
              </a:rPr>
              <a:t>. </a:t>
            </a:r>
            <a:endParaRPr lang="en-US" sz="2600" dirty="0" smtClean="0">
              <a:solidFill>
                <a:schemeClr val="tx1"/>
              </a:solidFill>
              <a:cs typeface="+mj-cs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cs typeface="+mj-cs"/>
              </a:rPr>
              <a:t>As a result, after a number of successive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reproductions, the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less fit chromosomes become extinct, while those best able to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survive gradually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come to dominate the </a:t>
            </a:r>
            <a:r>
              <a:rPr lang="en-US" sz="2400" dirty="0" smtClean="0">
                <a:solidFill>
                  <a:schemeClr val="tx1"/>
                </a:solidFill>
                <a:cs typeface="+mj-cs"/>
              </a:rPr>
              <a:t>population.</a:t>
            </a:r>
            <a:endParaRPr lang="en-US" sz="2400" dirty="0">
              <a:solidFill>
                <a:schemeClr val="tx1"/>
              </a:solidFill>
              <a:cs typeface="+mj-cs"/>
            </a:endParaRP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6" descr="D:\Meetings2003\GA_NISS\3genet4p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00" b="68333"/>
          <a:stretch>
            <a:fillRect/>
          </a:stretch>
        </p:blipFill>
        <p:spPr bwMode="auto">
          <a:xfrm>
            <a:off x="8726714" y="1295400"/>
            <a:ext cx="3389194" cy="511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6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50000"/>
              </a:lnSpc>
            </a:pPr>
            <a:r>
              <a:rPr lang="en-US" dirty="0" smtClean="0"/>
              <a:t>GA overview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42400" y="6392637"/>
            <a:ext cx="2844800" cy="365125"/>
          </a:xfrm>
        </p:spPr>
        <p:txBody>
          <a:bodyPr/>
          <a:lstStyle/>
          <a:p>
            <a:fld id="{62D56ECA-4C16-4208-B374-27591EF545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55924" y="1717502"/>
            <a:ext cx="2033517" cy="2729552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Oval 5"/>
          <p:cNvSpPr/>
          <p:nvPr/>
        </p:nvSpPr>
        <p:spPr>
          <a:xfrm>
            <a:off x="8372425" y="3065970"/>
            <a:ext cx="2033517" cy="2729552"/>
          </a:xfrm>
          <a:prstGeom prst="ellipse">
            <a:avLst/>
          </a:prstGeom>
          <a:solidFill>
            <a:srgbClr val="45E3A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Oval 6"/>
          <p:cNvSpPr/>
          <p:nvPr/>
        </p:nvSpPr>
        <p:spPr>
          <a:xfrm>
            <a:off x="5115171" y="2203535"/>
            <a:ext cx="2033517" cy="2729552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Flowchart: Connector 7"/>
          <p:cNvSpPr/>
          <p:nvPr/>
        </p:nvSpPr>
        <p:spPr>
          <a:xfrm>
            <a:off x="2543030" y="2224579"/>
            <a:ext cx="259307" cy="259307"/>
          </a:xfrm>
          <a:prstGeom prst="flowChartConnector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Flowchart: Connector 8"/>
          <p:cNvSpPr/>
          <p:nvPr/>
        </p:nvSpPr>
        <p:spPr>
          <a:xfrm>
            <a:off x="2144970" y="2806663"/>
            <a:ext cx="259307" cy="259307"/>
          </a:xfrm>
          <a:prstGeom prst="flowChartConnector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Flowchart: Connector 9"/>
          <p:cNvSpPr/>
          <p:nvPr/>
        </p:nvSpPr>
        <p:spPr>
          <a:xfrm>
            <a:off x="2144969" y="2174668"/>
            <a:ext cx="259307" cy="259307"/>
          </a:xfrm>
          <a:prstGeom prst="flowChartConnector">
            <a:avLst/>
          </a:prstGeom>
          <a:solidFill>
            <a:srgbClr val="FF6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Flowchart: Connector 10"/>
          <p:cNvSpPr/>
          <p:nvPr/>
        </p:nvSpPr>
        <p:spPr>
          <a:xfrm>
            <a:off x="2617643" y="3268632"/>
            <a:ext cx="259307" cy="259307"/>
          </a:xfrm>
          <a:prstGeom prst="flowChartConnector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Flowchart: Connector 11"/>
          <p:cNvSpPr/>
          <p:nvPr/>
        </p:nvSpPr>
        <p:spPr>
          <a:xfrm>
            <a:off x="2617642" y="2658330"/>
            <a:ext cx="259307" cy="259307"/>
          </a:xfrm>
          <a:prstGeom prst="flowChartConnector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Flowchart: Connector 12"/>
          <p:cNvSpPr/>
          <p:nvPr/>
        </p:nvSpPr>
        <p:spPr>
          <a:xfrm>
            <a:off x="3090314" y="2399023"/>
            <a:ext cx="259307" cy="259307"/>
          </a:xfrm>
          <a:prstGeom prst="flowChartConnector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Flowchart: Connector 13"/>
          <p:cNvSpPr/>
          <p:nvPr/>
        </p:nvSpPr>
        <p:spPr>
          <a:xfrm>
            <a:off x="3023888" y="3054114"/>
            <a:ext cx="259307" cy="259307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5" name="Flowchart: Connector 14"/>
          <p:cNvSpPr/>
          <p:nvPr/>
        </p:nvSpPr>
        <p:spPr>
          <a:xfrm>
            <a:off x="2763666" y="2007704"/>
            <a:ext cx="259307" cy="259307"/>
          </a:xfrm>
          <a:prstGeom prst="flowChartConnector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Flowchart: Connector 15"/>
          <p:cNvSpPr/>
          <p:nvPr/>
        </p:nvSpPr>
        <p:spPr>
          <a:xfrm>
            <a:off x="2206398" y="3438658"/>
            <a:ext cx="259307" cy="259307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Flowchart: Connector 16"/>
          <p:cNvSpPr/>
          <p:nvPr/>
        </p:nvSpPr>
        <p:spPr>
          <a:xfrm>
            <a:off x="1893860" y="2548927"/>
            <a:ext cx="259307" cy="259307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Flowchart: Connector 17"/>
          <p:cNvSpPr/>
          <p:nvPr/>
        </p:nvSpPr>
        <p:spPr>
          <a:xfrm>
            <a:off x="2571248" y="3806313"/>
            <a:ext cx="259307" cy="259307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Flowchart: Connector 18"/>
          <p:cNvSpPr/>
          <p:nvPr/>
        </p:nvSpPr>
        <p:spPr>
          <a:xfrm>
            <a:off x="2945187" y="2662176"/>
            <a:ext cx="259307" cy="259307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Flowchart: Connector 19"/>
          <p:cNvSpPr/>
          <p:nvPr/>
        </p:nvSpPr>
        <p:spPr>
          <a:xfrm>
            <a:off x="2977483" y="3733090"/>
            <a:ext cx="259307" cy="259307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Flowchart: Connector 20"/>
          <p:cNvSpPr/>
          <p:nvPr/>
        </p:nvSpPr>
        <p:spPr>
          <a:xfrm>
            <a:off x="5746448" y="3459824"/>
            <a:ext cx="259307" cy="259307"/>
          </a:xfrm>
          <a:prstGeom prst="flowChartConnector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Flowchart: Connector 21"/>
          <p:cNvSpPr/>
          <p:nvPr/>
        </p:nvSpPr>
        <p:spPr>
          <a:xfrm>
            <a:off x="6297091" y="4040798"/>
            <a:ext cx="259307" cy="259307"/>
          </a:xfrm>
          <a:prstGeom prst="flowChartConnector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Flowchart: Connector 22"/>
          <p:cNvSpPr/>
          <p:nvPr/>
        </p:nvSpPr>
        <p:spPr>
          <a:xfrm>
            <a:off x="5616795" y="2920558"/>
            <a:ext cx="259307" cy="259307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Flowchart: Connector 23"/>
          <p:cNvSpPr/>
          <p:nvPr/>
        </p:nvSpPr>
        <p:spPr>
          <a:xfrm>
            <a:off x="6131929" y="2914659"/>
            <a:ext cx="259307" cy="259307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5" name="Flowchart: Connector 24"/>
          <p:cNvSpPr/>
          <p:nvPr/>
        </p:nvSpPr>
        <p:spPr>
          <a:xfrm>
            <a:off x="6455508" y="3419266"/>
            <a:ext cx="259307" cy="259307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6" name="Flowchart: Connector 25"/>
          <p:cNvSpPr/>
          <p:nvPr/>
        </p:nvSpPr>
        <p:spPr>
          <a:xfrm>
            <a:off x="9037841" y="4376500"/>
            <a:ext cx="259307" cy="259307"/>
          </a:xfrm>
          <a:prstGeom prst="flowChartConnec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7" name="Flowchart: Connector 26"/>
          <p:cNvSpPr/>
          <p:nvPr/>
        </p:nvSpPr>
        <p:spPr>
          <a:xfrm>
            <a:off x="9530241" y="4840549"/>
            <a:ext cx="259307" cy="259307"/>
          </a:xfrm>
          <a:prstGeom prst="flowChartConnector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8" name="Flowchart: Connector 27"/>
          <p:cNvSpPr/>
          <p:nvPr/>
        </p:nvSpPr>
        <p:spPr>
          <a:xfrm>
            <a:off x="8908188" y="3837234"/>
            <a:ext cx="259307" cy="259307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9" name="Flowchart: Connector 28"/>
          <p:cNvSpPr/>
          <p:nvPr/>
        </p:nvSpPr>
        <p:spPr>
          <a:xfrm>
            <a:off x="9423322" y="3831335"/>
            <a:ext cx="259307" cy="259307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0" name="Flowchart: Connector 29"/>
          <p:cNvSpPr/>
          <p:nvPr/>
        </p:nvSpPr>
        <p:spPr>
          <a:xfrm>
            <a:off x="9235734" y="3379946"/>
            <a:ext cx="259307" cy="259307"/>
          </a:xfrm>
          <a:prstGeom prst="flowChartConnector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1" name="Flowchart: Connector 30"/>
          <p:cNvSpPr/>
          <p:nvPr/>
        </p:nvSpPr>
        <p:spPr>
          <a:xfrm>
            <a:off x="8888940" y="4979399"/>
            <a:ext cx="259307" cy="259307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2" name="Flowchart: Connector 31"/>
          <p:cNvSpPr/>
          <p:nvPr/>
        </p:nvSpPr>
        <p:spPr>
          <a:xfrm>
            <a:off x="9777094" y="4249269"/>
            <a:ext cx="259307" cy="259307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3" name="Flowchart: Connector 32"/>
          <p:cNvSpPr/>
          <p:nvPr/>
        </p:nvSpPr>
        <p:spPr>
          <a:xfrm>
            <a:off x="8700197" y="4447054"/>
            <a:ext cx="259307" cy="259307"/>
          </a:xfrm>
          <a:prstGeom prst="flowChartConnector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4" name="Flowchart: Connector 33"/>
          <p:cNvSpPr/>
          <p:nvPr/>
        </p:nvSpPr>
        <p:spPr>
          <a:xfrm>
            <a:off x="9906747" y="4745359"/>
            <a:ext cx="259307" cy="259307"/>
          </a:xfrm>
          <a:prstGeom prst="flowChartConnector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5" name="Flowchart: Connector 34"/>
          <p:cNvSpPr/>
          <p:nvPr/>
        </p:nvSpPr>
        <p:spPr>
          <a:xfrm>
            <a:off x="9231936" y="5352246"/>
            <a:ext cx="259307" cy="259307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6" name="Flowchart: Connector 35"/>
          <p:cNvSpPr/>
          <p:nvPr/>
        </p:nvSpPr>
        <p:spPr>
          <a:xfrm>
            <a:off x="9757372" y="3643925"/>
            <a:ext cx="259307" cy="259307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7" name="Flowchart: Connector 36"/>
          <p:cNvSpPr/>
          <p:nvPr/>
        </p:nvSpPr>
        <p:spPr>
          <a:xfrm>
            <a:off x="5487141" y="3937148"/>
            <a:ext cx="259307" cy="259307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8" name="TextBox 37"/>
          <p:cNvSpPr txBox="1"/>
          <p:nvPr/>
        </p:nvSpPr>
        <p:spPr>
          <a:xfrm>
            <a:off x="671624" y="1622744"/>
            <a:ext cx="179408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Initial population</a:t>
            </a:r>
            <a:endParaRPr lang="fa-IR" dirty="0"/>
          </a:p>
        </p:txBody>
      </p:sp>
      <p:sp>
        <p:nvSpPr>
          <p:cNvPr id="39" name="Curved Down Arrow 38"/>
          <p:cNvSpPr/>
          <p:nvPr/>
        </p:nvSpPr>
        <p:spPr>
          <a:xfrm rot="1273205">
            <a:off x="3833020" y="1931245"/>
            <a:ext cx="1611729" cy="671532"/>
          </a:xfrm>
          <a:prstGeom prst="curvedDown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94350" y="1477661"/>
            <a:ext cx="112082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Selection </a:t>
            </a:r>
            <a:endParaRPr lang="fa-IR" dirty="0"/>
          </a:p>
        </p:txBody>
      </p:sp>
      <p:sp>
        <p:nvSpPr>
          <p:cNvPr id="41" name="Curved Down Arrow 40"/>
          <p:cNvSpPr/>
          <p:nvPr/>
        </p:nvSpPr>
        <p:spPr>
          <a:xfrm rot="1273205">
            <a:off x="7206298" y="2793331"/>
            <a:ext cx="1611729" cy="671532"/>
          </a:xfrm>
          <a:prstGeom prst="curvedDown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93609" y="2267011"/>
            <a:ext cx="226055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Crossover &amp; mutation</a:t>
            </a:r>
            <a:endParaRPr lang="fa-IR" dirty="0"/>
          </a:p>
        </p:txBody>
      </p:sp>
      <p:sp>
        <p:nvSpPr>
          <p:cNvPr id="43" name="Curved Left Arrow 42"/>
          <p:cNvSpPr/>
          <p:nvPr/>
        </p:nvSpPr>
        <p:spPr>
          <a:xfrm rot="5955288">
            <a:off x="5277120" y="3046599"/>
            <a:ext cx="1039171" cy="4785739"/>
          </a:xfrm>
          <a:prstGeom prst="curved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97729" y="4865239"/>
            <a:ext cx="2505878" cy="646331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Intermediate population</a:t>
            </a:r>
          </a:p>
          <a:p>
            <a:pPr algn="ctr"/>
            <a:r>
              <a:rPr lang="en-US" dirty="0" smtClean="0"/>
              <a:t>(mating pool)</a:t>
            </a:r>
            <a:endParaRPr lang="fa-IR" dirty="0"/>
          </a:p>
        </p:txBody>
      </p:sp>
      <p:sp>
        <p:nvSpPr>
          <p:cNvPr id="45" name="TextBox 44"/>
          <p:cNvSpPr txBox="1"/>
          <p:nvPr/>
        </p:nvSpPr>
        <p:spPr>
          <a:xfrm>
            <a:off x="3821791" y="5882930"/>
            <a:ext cx="149143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Replacement</a:t>
            </a:r>
            <a:endParaRPr lang="fa-IR" dirty="0"/>
          </a:p>
        </p:txBody>
      </p:sp>
      <p:sp>
        <p:nvSpPr>
          <p:cNvPr id="48" name="TextBox 47"/>
          <p:cNvSpPr txBox="1"/>
          <p:nvPr/>
        </p:nvSpPr>
        <p:spPr>
          <a:xfrm>
            <a:off x="9758168" y="2901304"/>
            <a:ext cx="1771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Next population</a:t>
            </a:r>
            <a:endParaRPr lang="fa-IR" dirty="0"/>
          </a:p>
        </p:txBody>
      </p:sp>
      <p:sp>
        <p:nvSpPr>
          <p:cNvPr id="49" name="Curved Down Arrow 48"/>
          <p:cNvSpPr/>
          <p:nvPr/>
        </p:nvSpPr>
        <p:spPr>
          <a:xfrm rot="16376179">
            <a:off x="749247" y="4995529"/>
            <a:ext cx="1131860" cy="743754"/>
          </a:xfrm>
          <a:prstGeom prst="curvedDownArrow">
            <a:avLst/>
          </a:prstGeom>
          <a:solidFill>
            <a:schemeClr val="accent3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sp>
        <p:nvSpPr>
          <p:cNvPr id="50" name="Curved Left Arrow 49"/>
          <p:cNvSpPr/>
          <p:nvPr/>
        </p:nvSpPr>
        <p:spPr>
          <a:xfrm>
            <a:off x="1997696" y="4920142"/>
            <a:ext cx="811367" cy="1102988"/>
          </a:xfrm>
          <a:prstGeom prst="curvedLeftArrow">
            <a:avLst/>
          </a:prstGeom>
          <a:solidFill>
            <a:schemeClr val="accent3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60175" y="5257800"/>
            <a:ext cx="16830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One Generation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9396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/>
      <p:bldP spid="41" grpId="0" animBg="1"/>
      <p:bldP spid="42" grpId="0"/>
      <p:bldP spid="43" grpId="0" animBg="1"/>
      <p:bldP spid="44" grpId="0" animBg="1"/>
      <p:bldP spid="45" grpId="0"/>
      <p:bldP spid="48" grpId="0" animBg="1"/>
      <p:bldP spid="49" grpId="0" animBg="1"/>
      <p:bldP spid="50" grpId="0" animBg="1"/>
      <p:bldP spid="53" grpId="0"/>
    </p:bldLst>
  </p:timing>
</p:sld>
</file>

<file path=ppt/theme/theme1.xml><?xml version="1.0" encoding="utf-8"?>
<a:theme xmlns:a="http://schemas.openxmlformats.org/drawingml/2006/main" name="EdCountryR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accent3"/>
        </a:solidFill>
        <a:ln w="25400" cap="rnd" cmpd="sng" algn="ctr">
          <a:noFill/>
          <a:prstDash val="solid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745B0B8-F12E-4BA6-AED8-2FA9328FAD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EdCountryRpt</Template>
  <TotalTime>0</TotalTime>
  <Words>2986</Words>
  <Application>Microsoft Office PowerPoint</Application>
  <PresentationFormat>Widescreen</PresentationFormat>
  <Paragraphs>442</Paragraphs>
  <Slides>57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Aparajita</vt:lpstr>
      <vt:lpstr>Arial</vt:lpstr>
      <vt:lpstr>Calibri</vt:lpstr>
      <vt:lpstr>Cambria</vt:lpstr>
      <vt:lpstr>Comic Sans MS</vt:lpstr>
      <vt:lpstr>Georgia</vt:lpstr>
      <vt:lpstr>Myriad Pro</vt:lpstr>
      <vt:lpstr>Times New Roman</vt:lpstr>
      <vt:lpstr>Verdana</vt:lpstr>
      <vt:lpstr>Wingdings</vt:lpstr>
      <vt:lpstr>EdCountryRpt</vt:lpstr>
      <vt:lpstr>Document</vt:lpstr>
      <vt:lpstr>PowerPoint Presentation</vt:lpstr>
      <vt:lpstr>Introduction </vt:lpstr>
      <vt:lpstr>Introduction</vt:lpstr>
      <vt:lpstr>PowerPoint Presentation</vt:lpstr>
      <vt:lpstr>Classification</vt:lpstr>
      <vt:lpstr>History </vt:lpstr>
      <vt:lpstr>Biological background</vt:lpstr>
      <vt:lpstr>GA overview</vt:lpstr>
      <vt:lpstr>GA overview</vt:lpstr>
      <vt:lpstr>Phenotype vs. Genotype </vt:lpstr>
      <vt:lpstr>Objective function</vt:lpstr>
      <vt:lpstr>Encoding </vt:lpstr>
      <vt:lpstr>Binary Encoding</vt:lpstr>
      <vt:lpstr>Permutation Encoding</vt:lpstr>
      <vt:lpstr>Real valued </vt:lpstr>
      <vt:lpstr>Tree Encoding</vt:lpstr>
      <vt:lpstr>Hybrid encoding</vt:lpstr>
      <vt:lpstr>Initial population</vt:lpstr>
      <vt:lpstr>Initial population</vt:lpstr>
      <vt:lpstr>Selection strategy </vt:lpstr>
      <vt:lpstr>Selection strategy- roulette wheel</vt:lpstr>
      <vt:lpstr>Selection strategy-Tournament </vt:lpstr>
      <vt:lpstr>Selection- the result</vt:lpstr>
      <vt:lpstr>Elitism </vt:lpstr>
      <vt:lpstr>Crossover operator</vt:lpstr>
      <vt:lpstr>Crossover operator</vt:lpstr>
      <vt:lpstr>Crossover effects</vt:lpstr>
      <vt:lpstr>Mutation operator</vt:lpstr>
      <vt:lpstr>Mutation operator</vt:lpstr>
      <vt:lpstr>Termination  </vt:lpstr>
      <vt:lpstr>GA steps</vt:lpstr>
      <vt:lpstr>GA steps</vt:lpstr>
      <vt:lpstr>A simple example</vt:lpstr>
      <vt:lpstr>A simple example</vt:lpstr>
      <vt:lpstr>A simple example</vt:lpstr>
      <vt:lpstr>GA cycle</vt:lpstr>
      <vt:lpstr>More complex example- peak function </vt:lpstr>
      <vt:lpstr>Peak function</vt:lpstr>
      <vt:lpstr>Peak function- the results</vt:lpstr>
      <vt:lpstr>Peak function- performance graph</vt:lpstr>
      <vt:lpstr>GA test- reliability test</vt:lpstr>
      <vt:lpstr>GA test-performance (convergence) graph</vt:lpstr>
      <vt:lpstr>GA test- stability graph</vt:lpstr>
      <vt:lpstr>Some GA Application Types</vt:lpstr>
      <vt:lpstr>Why genetic algorithms work</vt:lpstr>
      <vt:lpstr>Relationship between a schema and a chromosome</vt:lpstr>
      <vt:lpstr>Relationship between a schema and a chromosome</vt:lpstr>
      <vt:lpstr>Effects caused by crossover and mutation</vt:lpstr>
      <vt:lpstr>Effects caused by crossover and mutation</vt:lpstr>
      <vt:lpstr>PowerPoint Presentation</vt:lpstr>
      <vt:lpstr>Schema Theorem</vt:lpstr>
      <vt:lpstr>Advantages of GA</vt:lpstr>
      <vt:lpstr>Drawbacks of GA</vt:lpstr>
      <vt:lpstr>Conclusion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2012-07-08T05:22:48Z</dcterms:created>
  <dcterms:modified xsi:type="dcterms:W3CDTF">2015-12-02T10:50:47Z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TC101659609990</vt:lpwstr>
  </property>
</Properties>
</file>